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83BBA0-F606-48FF-84D4-EAF6E53CB816}">
  <a:tblStyle styleId="{9C83BBA0-F606-48FF-84D4-EAF6E53CB81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7d22c2db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7d22c2db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수집된 모든 data는, 총 31,935 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dataset</a:t>
            </a:r>
            <a:r>
              <a:rPr lang="ko"/>
              <a:t>은</a:t>
            </a:r>
            <a:r>
              <a:rPr lang="ko"/>
              <a:t>, </a:t>
            </a:r>
            <a:r>
              <a:rPr lang="ko"/>
              <a:t>총 24,597 건으로, </a:t>
            </a:r>
            <a:r>
              <a:rPr lang="ko"/>
              <a:t>train 20,000 </a:t>
            </a:r>
            <a:r>
              <a:rPr lang="ko"/>
              <a:t>건, valid 4,000 건, test 597 건이고,</a:t>
            </a:r>
            <a:br>
              <a:rPr lang="ko"/>
            </a:br>
            <a:r>
              <a:rPr lang="ko"/>
              <a:t>수집된 모든 data는, 총 31,935 건으로, </a:t>
            </a:r>
            <a:r>
              <a:rPr lang="ko">
                <a:solidFill>
                  <a:schemeClr val="dk1"/>
                </a:solidFill>
              </a:rPr>
              <a:t>train 28,230건, valid 5,613건, test 822건으로 집계됨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7d22c2db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7d22c2db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595959"/>
                </a:solidFill>
              </a:rPr>
              <a:t>증강 된 </a:t>
            </a:r>
            <a:r>
              <a:rPr b="1" lang="ko" sz="900">
                <a:solidFill>
                  <a:srgbClr val="595959"/>
                </a:solidFill>
              </a:rPr>
              <a:t>emergemcy vs non-emergency data 2,706 장의 데이터셋으로 fine tune 실시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7d22c2db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7d22c2d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AdamW 옵티마이저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AdamW</a:t>
            </a:r>
            <a:r>
              <a:rPr lang="ko">
                <a:solidFill>
                  <a:schemeClr val="dk1"/>
                </a:solidFill>
              </a:rPr>
              <a:t>는 </a:t>
            </a:r>
            <a:r>
              <a:rPr b="1" lang="ko">
                <a:solidFill>
                  <a:schemeClr val="dk1"/>
                </a:solidFill>
              </a:rPr>
              <a:t>Adam 옵티마이저</a:t>
            </a:r>
            <a:r>
              <a:rPr lang="ko">
                <a:solidFill>
                  <a:schemeClr val="dk1"/>
                </a:solidFill>
              </a:rPr>
              <a:t>에 </a:t>
            </a:r>
            <a:r>
              <a:rPr b="1" lang="ko">
                <a:solidFill>
                  <a:schemeClr val="dk1"/>
                </a:solidFill>
              </a:rPr>
              <a:t>Weight Decay 정규화</a:t>
            </a:r>
            <a:r>
              <a:rPr lang="ko">
                <a:solidFill>
                  <a:schemeClr val="dk1"/>
                </a:solidFill>
              </a:rPr>
              <a:t>가 추가된 버전입니다.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Adam은 모멘텀(momentum)과 적응 학습률(adaptive learning rate)을 결합한 방식으로, 빠른 수렴과 효율적인 학습을 제공합니다.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AdamW</a:t>
            </a:r>
            <a:r>
              <a:rPr lang="ko">
                <a:solidFill>
                  <a:schemeClr val="dk1"/>
                </a:solidFill>
              </a:rPr>
              <a:t>는 L2 정규화를 사용하는 대신, </a:t>
            </a: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를 명시적으로 분리하여 적용합니다. 이는 Adam이 L2 정규화를 잘 처리하지 못하는 문제를 해결하기 위함입니다.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파라미터 그룹 (Parameter Groups)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훈련 중 </a:t>
            </a:r>
            <a:r>
              <a:rPr b="1" lang="ko">
                <a:solidFill>
                  <a:schemeClr val="dk1"/>
                </a:solidFill>
              </a:rPr>
              <a:t>파라미터 그룹별로 Weight Decay</a:t>
            </a:r>
            <a:r>
              <a:rPr lang="ko">
                <a:solidFill>
                  <a:schemeClr val="dk1"/>
                </a:solidFill>
              </a:rPr>
              <a:t>를 다르게 설정한 내용입니다. 이는 모델의 성능을 최적화하기 위해 특정 파라미터에만 규제를 다르게 적용하려는 전략입니다.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파라미터 그룹 정보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81개의 파라미터 그룹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가 0으로 설정됨.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ko">
                <a:solidFill>
                  <a:schemeClr val="dk1"/>
                </a:solidFill>
              </a:rPr>
              <a:t>즉, 이 그룹의 가중치에는 정규화를 적용하지 않습니다.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88개의 파라미터 그룹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가 0.0005로 설정됨.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ko">
                <a:solidFill>
                  <a:schemeClr val="dk1"/>
                </a:solidFill>
              </a:rPr>
              <a:t>이 그룹은 정규화가 적용되어 과적합(overfitting)을 방지하고 일반화 성능을 높이는 데 도움을 줍니다.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87개의 파라미터 그룹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ko">
                <a:solidFill>
                  <a:schemeClr val="dk1"/>
                </a:solidFill>
              </a:rPr>
              <a:t>Bias 파라미터 그룹으로 보이며, </a:t>
            </a: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가 0으로 설정됨.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ko">
                <a:solidFill>
                  <a:schemeClr val="dk1"/>
                </a:solidFill>
              </a:rPr>
              <a:t>Bias</a:t>
            </a:r>
            <a:r>
              <a:rPr lang="ko">
                <a:solidFill>
                  <a:schemeClr val="dk1"/>
                </a:solidFill>
              </a:rPr>
              <a:t>는 주로 정규화의 영향을 받지 않도록 설계되기 때문에 Weight Decay를 적용하지 않습니다.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전체적인 성능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mAP@50 = 0.877</a:t>
            </a:r>
            <a:r>
              <a:rPr lang="ko">
                <a:solidFill>
                  <a:schemeClr val="dk1"/>
                </a:solidFill>
              </a:rPr>
              <a:t>: 모델의 성능은 상당히 우수합니다.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mAP@50:95 = 0.654</a:t>
            </a:r>
            <a:r>
              <a:rPr lang="ko">
                <a:solidFill>
                  <a:schemeClr val="dk1"/>
                </a:solidFill>
              </a:rPr>
              <a:t>: IoU 기준이 높아질수록 성능이 감소하지만, 이는 일반적인 현상입니다. 경량 모델이라는 점을 고려하면 준수한 성능입니다.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클래스별 성능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Emergency</a:t>
            </a:r>
            <a:r>
              <a:rPr lang="ko">
                <a:solidFill>
                  <a:schemeClr val="dk1"/>
                </a:solidFill>
              </a:rPr>
              <a:t> 클래스: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Precision과 Recall 모두 높음 (0.893,0.9290.893, 0.9290.893,0.929).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mAP@50 (0.9350.9350.935)와 mAP@50:95 (0.7010.7010.701) 역시 전체 평균보다 높아, emergency 객체를 잘 탐지하고 있음.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해석</a:t>
            </a:r>
            <a:r>
              <a:rPr lang="ko">
                <a:solidFill>
                  <a:schemeClr val="dk1"/>
                </a:solidFill>
              </a:rPr>
              <a:t>: Emergency 탐지 성능이 매우 뛰어나고, False Positive 비율이 낮음.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Non-emergency</a:t>
            </a:r>
            <a:r>
              <a:rPr lang="ko">
                <a:solidFill>
                  <a:schemeClr val="dk1"/>
                </a:solidFill>
              </a:rPr>
              <a:t> 클래스: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Precision이 81.7%로 비교적 높지만, Recall은 68.7%로 낮음.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mAP@50 (0.8200.8200.820)와 mAP@50:95 (0.6070.6070.607)도 Emergency 클래스보다 낮음.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해석</a:t>
            </a:r>
            <a:r>
              <a:rPr lang="ko">
                <a:solidFill>
                  <a:schemeClr val="dk1"/>
                </a:solidFill>
              </a:rPr>
              <a:t>: Non-emergency 탐지에서는 Recall이 낮아, 실제 객체 일부를 탐지하지 못하는 문제가 있음.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클래스 간 성능 차이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Emergency 탐지 성능이 Non-emergency보다 전반적으로 더 우수합니다.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이는 데이터셋 불균형, 클래스별 특징 차이, 또는 Augmentation의 효과가 클래스마다 다르게 적용된 결과일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7d22c2dbb_1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7d22c2dbb_1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7d22c2dbb_1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7d22c2dbb_1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7d22c2db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7d22c2db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7d22c2dbb_19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7d22c2dbb_19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7d22c2db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7d22c2d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7d22c2dbb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7d22c2dbb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7d22c2dbb_1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7d22c2dbb_1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7d22c2d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7d22c2d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7d22c2dbb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7d22c2dbb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7d22c2dbb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7d22c2dbb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7d22c2d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7d22c2d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7d22c2dbb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7d22c2dbb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27d22c2dbb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27d22c2dbb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7d22c2dbb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27d22c2dbb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7d22c2dbb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7d22c2dbb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7d22c2dbb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7d22c2dbb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7d22c2dbb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7d22c2dbb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2e36d8fdcb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2e36d8fdc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7d22c2d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7d22c2d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7d22c2dbb_1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27d22c2dbb_1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7d22c2dbb_1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27d22c2dbb_1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27d22c2d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27d22c2d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7d22c2db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7d22c2d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긴급 차량은 도로교통법 상 정지신호에도 할 수 있으나, 사고 위험이 높음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7d22c2db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7d22c2db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국토교통부는 지능형 교통체계를 추진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7d22c2db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7d22c2db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7d22c2d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7d22c2d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7d22c2db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7d22c2db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7d22c2dbb_5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7d22c2dbb_5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684375"/>
            <a:ext cx="9144000" cy="2942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5725" y="660450"/>
            <a:ext cx="4907150" cy="49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6200" y="76200"/>
            <a:ext cx="18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MINI AIFFELTHON</a:t>
            </a:r>
            <a:endParaRPr sz="12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81275" y="1644577"/>
            <a:ext cx="3831250" cy="38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1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6900" y="1017725"/>
            <a:ext cx="4526150" cy="45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3725" y="2712850"/>
            <a:ext cx="2652900" cy="26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Relationship Id="rId4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B-LrlajsRRdik5ei_kxK86_QuI1fpYht/view" TargetMode="External"/><Relationship Id="rId4" Type="http://schemas.openxmlformats.org/officeDocument/2006/relationships/image" Target="../media/image25.jpg"/><Relationship Id="rId5" Type="http://schemas.openxmlformats.org/officeDocument/2006/relationships/hyperlink" Target="http://drive.google.com/file/d/1yFNo_tK98U3rf89GXOgFnyIjpSIE-maY/view" TargetMode="External"/><Relationship Id="rId6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58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Relationship Id="rId4" Type="http://schemas.openxmlformats.org/officeDocument/2006/relationships/image" Target="../media/image77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7.png"/><Relationship Id="rId6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72.png"/><Relationship Id="rId13" Type="http://schemas.openxmlformats.org/officeDocument/2006/relationships/image" Target="../media/image52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87.png"/><Relationship Id="rId15" Type="http://schemas.openxmlformats.org/officeDocument/2006/relationships/image" Target="../media/image56.png"/><Relationship Id="rId14" Type="http://schemas.openxmlformats.org/officeDocument/2006/relationships/image" Target="../media/image55.png"/><Relationship Id="rId16" Type="http://schemas.openxmlformats.org/officeDocument/2006/relationships/image" Target="../media/image84.png"/><Relationship Id="rId5" Type="http://schemas.openxmlformats.org/officeDocument/2006/relationships/image" Target="../media/image62.png"/><Relationship Id="rId6" Type="http://schemas.openxmlformats.org/officeDocument/2006/relationships/image" Target="../media/image85.png"/><Relationship Id="rId7" Type="http://schemas.openxmlformats.org/officeDocument/2006/relationships/image" Target="../media/image70.png"/><Relationship Id="rId8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1.png"/><Relationship Id="rId4" Type="http://schemas.openxmlformats.org/officeDocument/2006/relationships/image" Target="../media/image83.png"/><Relationship Id="rId5" Type="http://schemas.openxmlformats.org/officeDocument/2006/relationships/image" Target="../media/image76.jpg"/><Relationship Id="rId6" Type="http://schemas.openxmlformats.org/officeDocument/2006/relationships/image" Target="../media/image81.png"/><Relationship Id="rId7" Type="http://schemas.openxmlformats.org/officeDocument/2006/relationships/image" Target="../media/image8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9" Type="http://schemas.openxmlformats.org/officeDocument/2006/relationships/image" Target="../media/image90.png"/><Relationship Id="rId5" Type="http://schemas.openxmlformats.org/officeDocument/2006/relationships/image" Target="../media/image88.png"/><Relationship Id="rId6" Type="http://schemas.openxmlformats.org/officeDocument/2006/relationships/image" Target="../media/image79.png"/><Relationship Id="rId7" Type="http://schemas.openxmlformats.org/officeDocument/2006/relationships/image" Target="../media/image78.png"/><Relationship Id="rId8" Type="http://schemas.openxmlformats.org/officeDocument/2006/relationships/image" Target="../media/image8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2462450" y="704350"/>
            <a:ext cx="6681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AI 기반 실시간 교통신호 제어 시스템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362000" y="2387125"/>
            <a:ext cx="505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7262E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교통 혼잡 완화를 위한 스마트 교통 관리 솔루션</a:t>
            </a:r>
            <a:endParaRPr sz="3400"/>
          </a:p>
        </p:txBody>
      </p:sp>
      <p:sp>
        <p:nvSpPr>
          <p:cNvPr id="64" name="Google Shape;64;p14"/>
          <p:cNvSpPr txBox="1"/>
          <p:nvPr/>
        </p:nvSpPr>
        <p:spPr>
          <a:xfrm>
            <a:off x="6787100" y="4189675"/>
            <a:ext cx="237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팀 신호등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수집데이터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21259" l="0" r="0" t="0"/>
          <a:stretch/>
        </p:blipFill>
        <p:spPr>
          <a:xfrm>
            <a:off x="201813" y="1571725"/>
            <a:ext cx="2052000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45050" y="2908900"/>
            <a:ext cx="1877100" cy="2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1,028장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2,598건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44 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118 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emergency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non-emergency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데이터당 약 3회 증강 수행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Horizontal Flip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Crop : 0 ~ 21%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Brightness : - 22 ~ + 22%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Blur : ~ 2.5px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Noise : 0.61% of pixels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204850" y="824500"/>
            <a:ext cx="2085000" cy="369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2-Stage Model(채택 모델)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01825" y="1173813"/>
            <a:ext cx="8765700" cy="36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</a:t>
            </a:r>
            <a:r>
              <a:rPr lang="ko" sz="1200">
                <a:solidFill>
                  <a:schemeClr val="dk2"/>
                </a:solidFill>
              </a:rPr>
              <a:t>-stage model training(</a:t>
            </a:r>
            <a:r>
              <a:rPr lang="ko" sz="1200">
                <a:solidFill>
                  <a:schemeClr val="dk2"/>
                </a:solidFill>
              </a:rPr>
              <a:t>추후 발전 예정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2431305" y="1590355"/>
            <a:ext cx="2051950" cy="1296081"/>
            <a:chOff x="788525" y="1361700"/>
            <a:chExt cx="3692550" cy="1938500"/>
          </a:xfrm>
        </p:grpSpPr>
        <p:pic>
          <p:nvPicPr>
            <p:cNvPr id="163" name="Google Shape;163;p23"/>
            <p:cNvPicPr preferRelativeResize="0"/>
            <p:nvPr/>
          </p:nvPicPr>
          <p:blipFill rotWithShape="1">
            <a:blip r:embed="rId4">
              <a:alphaModFix/>
            </a:blip>
            <a:srcRect b="49189" l="0" r="1613" t="0"/>
            <a:stretch/>
          </p:blipFill>
          <p:spPr>
            <a:xfrm>
              <a:off x="788525" y="1361700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/>
            <p:cNvPicPr preferRelativeResize="0"/>
            <p:nvPr/>
          </p:nvPicPr>
          <p:blipFill rotWithShape="1">
            <a:blip r:embed="rId5">
              <a:alphaModFix/>
            </a:blip>
            <a:srcRect b="51772" l="0" r="0" t="35081"/>
            <a:stretch/>
          </p:blipFill>
          <p:spPr>
            <a:xfrm>
              <a:off x="788525" y="2931575"/>
              <a:ext cx="3692549" cy="368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5" name="Google Shape;165;p23"/>
          <p:cNvCxnSpPr/>
          <p:nvPr/>
        </p:nvCxnSpPr>
        <p:spPr>
          <a:xfrm rot="10800000">
            <a:off x="2334532" y="1617750"/>
            <a:ext cx="168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3"/>
          <p:cNvSpPr txBox="1"/>
          <p:nvPr/>
        </p:nvSpPr>
        <p:spPr>
          <a:xfrm>
            <a:off x="2436400" y="2990675"/>
            <a:ext cx="19875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2,218장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1,549건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442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255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</a:t>
            </a:r>
            <a:r>
              <a:rPr lang="ko" sz="800">
                <a:solidFill>
                  <a:schemeClr val="dk1"/>
                </a:solidFill>
              </a:rPr>
              <a:t>emergency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non-emergency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67" name="Google Shape;167;p23"/>
          <p:cNvCxnSpPr/>
          <p:nvPr/>
        </p:nvCxnSpPr>
        <p:spPr>
          <a:xfrm rot="10800000">
            <a:off x="4580857" y="1617750"/>
            <a:ext cx="168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3"/>
          <p:cNvCxnSpPr/>
          <p:nvPr/>
        </p:nvCxnSpPr>
        <p:spPr>
          <a:xfrm rot="10800000">
            <a:off x="6806700" y="1617750"/>
            <a:ext cx="192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9" name="Google Shape;169;p23"/>
          <p:cNvGrpSpPr/>
          <p:nvPr/>
        </p:nvGrpSpPr>
        <p:grpSpPr>
          <a:xfrm>
            <a:off x="4660746" y="1605696"/>
            <a:ext cx="2051950" cy="1295988"/>
            <a:chOff x="788525" y="1361700"/>
            <a:chExt cx="3692550" cy="2324225"/>
          </a:xfrm>
        </p:grpSpPr>
        <p:pic>
          <p:nvPicPr>
            <p:cNvPr id="170" name="Google Shape;170;p23"/>
            <p:cNvPicPr preferRelativeResize="0"/>
            <p:nvPr/>
          </p:nvPicPr>
          <p:blipFill rotWithShape="1">
            <a:blip r:embed="rId6">
              <a:alphaModFix/>
            </a:blip>
            <a:srcRect b="43609" l="0" r="0" t="6698"/>
            <a:stretch/>
          </p:blipFill>
          <p:spPr>
            <a:xfrm>
              <a:off x="788525" y="2471200"/>
              <a:ext cx="3692550" cy="121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3"/>
            <p:cNvPicPr preferRelativeResize="0"/>
            <p:nvPr/>
          </p:nvPicPr>
          <p:blipFill rotWithShape="1">
            <a:blip r:embed="rId7">
              <a:alphaModFix/>
            </a:blip>
            <a:srcRect b="48801" l="0" r="0" t="0"/>
            <a:stretch/>
          </p:blipFill>
          <p:spPr>
            <a:xfrm>
              <a:off x="788525" y="1361700"/>
              <a:ext cx="3692550" cy="110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" name="Google Shape;172;p23"/>
          <p:cNvPicPr preferRelativeResize="0"/>
          <p:nvPr/>
        </p:nvPicPr>
        <p:blipFill rotWithShape="1">
          <a:blip r:embed="rId8">
            <a:alphaModFix/>
          </a:blip>
          <a:srcRect b="46192" l="0" r="0" t="925"/>
          <a:stretch/>
        </p:blipFill>
        <p:spPr>
          <a:xfrm>
            <a:off x="6890188" y="1571725"/>
            <a:ext cx="2051999" cy="12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4676975" y="2985625"/>
            <a:ext cx="2052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18,949장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8,845건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2,514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479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 Person, Bus (Van), Cyclist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947950" y="3003775"/>
            <a:ext cx="17025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8,008장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7,008건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1,000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0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항목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Van, Truck, </a:t>
            </a:r>
            <a:r>
              <a:rPr lang="ko" sz="800">
                <a:solidFill>
                  <a:schemeClr val="dk1"/>
                </a:solidFill>
              </a:rPr>
              <a:t>P</a:t>
            </a:r>
            <a:r>
              <a:rPr lang="ko" sz="800">
                <a:solidFill>
                  <a:schemeClr val="dk1"/>
                </a:solidFill>
              </a:rPr>
              <a:t>edestrian,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Person_sitting, Person,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Cyclist, Tram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134650" y="793750"/>
            <a:ext cx="2199900" cy="4282500"/>
          </a:xfrm>
          <a:prstGeom prst="rect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77" name="Google Shape;177;p23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데이터 EDA (</a:t>
            </a:r>
            <a:r>
              <a:rPr lang="ko" sz="2000">
                <a:solidFill>
                  <a:srgbClr val="434343"/>
                </a:solidFill>
              </a:rPr>
              <a:t>응급차량 검출을 위한 Fine-Tuning 용도</a:t>
            </a:r>
            <a:r>
              <a:rPr lang="ko" sz="2000">
                <a:solidFill>
                  <a:srgbClr val="434343"/>
                </a:solidFill>
              </a:rPr>
              <a:t>)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183" name="Google Shape;183;p24"/>
          <p:cNvGrpSpPr/>
          <p:nvPr/>
        </p:nvGrpSpPr>
        <p:grpSpPr>
          <a:xfrm>
            <a:off x="948262" y="1071621"/>
            <a:ext cx="7247476" cy="2401624"/>
            <a:chOff x="1065625" y="1071575"/>
            <a:chExt cx="7247476" cy="2465227"/>
          </a:xfrm>
        </p:grpSpPr>
        <p:pic>
          <p:nvPicPr>
            <p:cNvPr id="184" name="Google Shape;184;p24"/>
            <p:cNvPicPr preferRelativeResize="0"/>
            <p:nvPr/>
          </p:nvPicPr>
          <p:blipFill rotWithShape="1">
            <a:blip r:embed="rId3">
              <a:alphaModFix/>
            </a:blip>
            <a:srcRect b="0" l="0" r="0" t="14515"/>
            <a:stretch/>
          </p:blipFill>
          <p:spPr>
            <a:xfrm>
              <a:off x="4136550" y="1071575"/>
              <a:ext cx="4176551" cy="216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4"/>
            <p:cNvPicPr preferRelativeResize="0"/>
            <p:nvPr/>
          </p:nvPicPr>
          <p:blipFill rotWithShape="1">
            <a:blip r:embed="rId4">
              <a:alphaModFix/>
            </a:blip>
            <a:srcRect b="0" l="0" r="0" t="4269"/>
            <a:stretch/>
          </p:blipFill>
          <p:spPr>
            <a:xfrm>
              <a:off x="1128450" y="1071575"/>
              <a:ext cx="2711050" cy="2274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4"/>
            <p:cNvSpPr txBox="1"/>
            <p:nvPr/>
          </p:nvSpPr>
          <p:spPr>
            <a:xfrm>
              <a:off x="4715625" y="3260502"/>
              <a:ext cx="32385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2"/>
                  </a:solidFill>
                </a:rPr>
                <a:t>emergemcy vs non-emergency data set ratio</a:t>
              </a:r>
              <a:endParaRPr b="1" sz="900">
                <a:solidFill>
                  <a:schemeClr val="dk2"/>
                </a:solidFill>
              </a:endParaRPr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1065625" y="3239897"/>
              <a:ext cx="32385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2"/>
                  </a:solidFill>
                </a:rPr>
                <a:t>Vehicle Instance Distribution</a:t>
              </a:r>
              <a:endParaRPr b="1" sz="900">
                <a:solidFill>
                  <a:schemeClr val="dk2"/>
                </a:solidFill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2925" y="3533000"/>
            <a:ext cx="4298151" cy="13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90" name="Google Shape;190;p24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2"/>
                </a:solidFill>
              </a:rPr>
              <a:t>E</a:t>
            </a:r>
            <a:r>
              <a:rPr lang="ko" sz="2000">
                <a:solidFill>
                  <a:schemeClr val="dk2"/>
                </a:solidFill>
              </a:rPr>
              <a:t>mergency Vehicle Fine-Tuning Metrics (with YOLO11) </a:t>
            </a:r>
            <a:endParaRPr sz="2000"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50" y="1943150"/>
            <a:ext cx="4122102" cy="28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8090" r="8157" t="0"/>
          <a:stretch/>
        </p:blipFill>
        <p:spPr>
          <a:xfrm>
            <a:off x="4958775" y="1064138"/>
            <a:ext cx="3611776" cy="22211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25"/>
          <p:cNvGraphicFramePr/>
          <p:nvPr/>
        </p:nvGraphicFramePr>
        <p:xfrm>
          <a:off x="4958775" y="331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{9C83BBA0-F606-48FF-84D4-EAF6E53CB816}</a:tableStyleId>
              </a:tblPr>
              <a:tblGrid>
                <a:gridCol w="834725"/>
                <a:gridCol w="834725"/>
                <a:gridCol w="834725"/>
                <a:gridCol w="1068425"/>
              </a:tblGrid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Metric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All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Emergency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Non-Emergency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Images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Instances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Box(P)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0.893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0.817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Recall (R)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0.808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0.929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0.687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mAP@50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0.877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0.935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mAP@50-95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0.701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" name="Google Shape;199;p25"/>
          <p:cNvSpPr txBox="1"/>
          <p:nvPr/>
        </p:nvSpPr>
        <p:spPr>
          <a:xfrm>
            <a:off x="498550" y="1064150"/>
            <a:ext cx="422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❏ optimizer</a:t>
            </a:r>
            <a:r>
              <a:rPr lang="ko" sz="1000">
                <a:solidFill>
                  <a:schemeClr val="dk1"/>
                </a:solidFill>
              </a:rPr>
              <a:t>: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AdamW(lr=0.001667, momentum=0.9) with parameter groups 81 weight(decay=0.0), 88 weight(decay=0.0005), 87 bias(decay=0.0)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❏ </a:t>
            </a:r>
            <a:r>
              <a:rPr lang="ko" sz="1000">
                <a:solidFill>
                  <a:schemeClr val="dk1"/>
                </a:solidFill>
              </a:rPr>
              <a:t>100 epoch, 10 patience, 640 size : Best results observed at </a:t>
            </a:r>
            <a:r>
              <a:rPr lang="ko" sz="1000">
                <a:solidFill>
                  <a:schemeClr val="dk1"/>
                </a:solidFill>
              </a:rPr>
              <a:t>epoch</a:t>
            </a:r>
            <a:r>
              <a:rPr lang="ko" sz="1000">
                <a:solidFill>
                  <a:schemeClr val="dk1"/>
                </a:solidFill>
              </a:rPr>
              <a:t> 23</a:t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01" name="Google Shape;201;p25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2000">
                <a:solidFill>
                  <a:srgbClr val="434343"/>
                </a:solidFill>
              </a:rPr>
              <a:t>E</a:t>
            </a:r>
            <a:r>
              <a:rPr lang="ko" sz="2000">
                <a:solidFill>
                  <a:srgbClr val="434343"/>
                </a:solidFill>
              </a:rPr>
              <a:t>mergency Vehicle Fine-Tuning (정성적 결과)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grpSp>
        <p:nvGrpSpPr>
          <p:cNvPr id="207" name="Google Shape;207;p26"/>
          <p:cNvGrpSpPr/>
          <p:nvPr/>
        </p:nvGrpSpPr>
        <p:grpSpPr>
          <a:xfrm>
            <a:off x="4845250" y="1084200"/>
            <a:ext cx="3816050" cy="3847800"/>
            <a:chOff x="4845250" y="1084200"/>
            <a:chExt cx="3816050" cy="3847800"/>
          </a:xfrm>
        </p:grpSpPr>
        <p:pic>
          <p:nvPicPr>
            <p:cNvPr id="208" name="Google Shape;208;p26"/>
            <p:cNvPicPr preferRelativeResize="0"/>
            <p:nvPr/>
          </p:nvPicPr>
          <p:blipFill rotWithShape="1">
            <a:blip r:embed="rId3">
              <a:alphaModFix/>
            </a:blip>
            <a:srcRect b="0" l="0" r="24454" t="0"/>
            <a:stretch/>
          </p:blipFill>
          <p:spPr>
            <a:xfrm>
              <a:off x="4845300" y="1332000"/>
              <a:ext cx="3816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6"/>
            <p:cNvSpPr txBox="1"/>
            <p:nvPr/>
          </p:nvSpPr>
          <p:spPr>
            <a:xfrm>
              <a:off x="4845250" y="1084200"/>
              <a:ext cx="3816000" cy="277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Predicted </a:t>
              </a:r>
              <a:r>
                <a:rPr b="1" lang="ko" sz="1300">
                  <a:solidFill>
                    <a:schemeClr val="dk2"/>
                  </a:solidFill>
                </a:rPr>
                <a:t>result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grpSp>
        <p:nvGrpSpPr>
          <p:cNvPr id="210" name="Google Shape;210;p26"/>
          <p:cNvGrpSpPr/>
          <p:nvPr/>
        </p:nvGrpSpPr>
        <p:grpSpPr>
          <a:xfrm>
            <a:off x="534930" y="1084200"/>
            <a:ext cx="3821070" cy="3847800"/>
            <a:chOff x="534930" y="1084200"/>
            <a:chExt cx="3821070" cy="3847800"/>
          </a:xfrm>
        </p:grpSpPr>
        <p:pic>
          <p:nvPicPr>
            <p:cNvPr id="211" name="Google Shape;211;p26"/>
            <p:cNvPicPr preferRelativeResize="0"/>
            <p:nvPr/>
          </p:nvPicPr>
          <p:blipFill rotWithShape="1">
            <a:blip r:embed="rId4">
              <a:alphaModFix/>
            </a:blip>
            <a:srcRect b="0" l="0" r="24454" t="0"/>
            <a:stretch/>
          </p:blipFill>
          <p:spPr>
            <a:xfrm>
              <a:off x="540000" y="1332000"/>
              <a:ext cx="3816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6"/>
            <p:cNvSpPr txBox="1"/>
            <p:nvPr/>
          </p:nvSpPr>
          <p:spPr>
            <a:xfrm>
              <a:off x="534930" y="1084200"/>
              <a:ext cx="3816000" cy="277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labeled data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sp>
        <p:nvSpPr>
          <p:cNvPr id="213" name="Google Shape;213;p26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14" name="Google Shape;214;p26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2-Stage Inference YOLO Model 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00" y="1328138"/>
            <a:ext cx="744855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22" name="Google Shape;222;p27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rgbClr val="434343"/>
                </a:solidFill>
              </a:rPr>
              <a:t>Inference 영상 비교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165648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8" title="emergency_vehicles_basemode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48" y="1560050"/>
            <a:ext cx="3960000" cy="270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28" title="emergency_vehicles_finetun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2487" y="1560050"/>
            <a:ext cx="3960000" cy="270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8"/>
          <p:cNvSpPr txBox="1"/>
          <p:nvPr/>
        </p:nvSpPr>
        <p:spPr>
          <a:xfrm>
            <a:off x="4624474" y="1283924"/>
            <a:ext cx="3996000" cy="28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2-Stage Inference YOLO 모델 분류 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706296" y="1283924"/>
            <a:ext cx="3996000" cy="28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Yolo11 모델에서 차량 분류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233" name="Google Shape;233;p28"/>
          <p:cNvCxnSpPr/>
          <p:nvPr/>
        </p:nvCxnSpPr>
        <p:spPr>
          <a:xfrm flipH="1">
            <a:off x="4641476" y="1290213"/>
            <a:ext cx="6000" cy="284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8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35" name="Google Shape;235;p28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지능형 신호처리 체계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38" y="1078875"/>
            <a:ext cx="6632724" cy="35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3. 서비스 구현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서비스 구현 (flask web 환경)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지능형 차량신호 시간 산정 로직</a:t>
            </a:r>
            <a:r>
              <a:rPr lang="ko" sz="1300">
                <a:solidFill>
                  <a:schemeClr val="dk1"/>
                </a:solidFill>
              </a:rPr>
              <a:t>		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</a:t>
            </a:r>
            <a:r>
              <a:rPr lang="ko" sz="1300">
                <a:solidFill>
                  <a:schemeClr val="dk1"/>
                </a:solidFill>
              </a:rPr>
              <a:t> 차량 기본 신호 시간(초) </a:t>
            </a:r>
            <a:r>
              <a:rPr lang="ko" sz="1300">
                <a:solidFill>
                  <a:schemeClr val="dk1"/>
                </a:solidFill>
              </a:rPr>
              <a:t>= 30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기준 트래픽(차량 수) </a:t>
            </a:r>
            <a:r>
              <a:rPr lang="ko" sz="1300">
                <a:solidFill>
                  <a:schemeClr val="dk1"/>
                </a:solidFill>
              </a:rPr>
              <a:t>= 20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보행자 횡단 시간(초)= 5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'차량 수 비례' 로직(모델에서 ‘차량의 수’</a:t>
            </a:r>
            <a:r>
              <a:rPr b="1" lang="ko" sz="1300">
                <a:solidFill>
                  <a:schemeClr val="dk1"/>
                </a:solidFill>
              </a:rPr>
              <a:t> 받음, 최대/최소 시간 존재)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차량신호=(차량의 수/기준 차량수*기본 신호시간)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‘응급차량’ 검출 시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차량통행 최대시간 확보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보행자 신호 시 응급차 진입 알림 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75" y="390150"/>
            <a:ext cx="3185125" cy="436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3. 서비스 구현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52" name="Google Shape;252;p30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시스템 구현 환경 변경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258" name="Google Shape;258;p31"/>
          <p:cNvGrpSpPr/>
          <p:nvPr/>
        </p:nvGrpSpPr>
        <p:grpSpPr>
          <a:xfrm>
            <a:off x="814438" y="1440000"/>
            <a:ext cx="7515125" cy="3240173"/>
            <a:chOff x="1080000" y="1080006"/>
            <a:chExt cx="7515125" cy="3240173"/>
          </a:xfrm>
        </p:grpSpPr>
        <p:grpSp>
          <p:nvGrpSpPr>
            <p:cNvPr id="259" name="Google Shape;259;p31"/>
            <p:cNvGrpSpPr/>
            <p:nvPr/>
          </p:nvGrpSpPr>
          <p:grpSpPr>
            <a:xfrm>
              <a:off x="5715125" y="1080006"/>
              <a:ext cx="2880000" cy="3240033"/>
              <a:chOff x="5760000" y="1086150"/>
              <a:chExt cx="2880000" cy="3797952"/>
            </a:xfrm>
          </p:grpSpPr>
          <p:pic>
            <p:nvPicPr>
              <p:cNvPr id="260" name="Google Shape;260;p31"/>
              <p:cNvPicPr preferRelativeResize="0"/>
              <p:nvPr/>
            </p:nvPicPr>
            <p:blipFill rotWithShape="1">
              <a:blip r:embed="rId3">
                <a:alphaModFix/>
              </a:blip>
              <a:srcRect b="4970" l="9684" r="8795" t="0"/>
              <a:stretch/>
            </p:blipFill>
            <p:spPr>
              <a:xfrm>
                <a:off x="5760000" y="1824103"/>
                <a:ext cx="2880000" cy="3059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760000" y="1086150"/>
                <a:ext cx="288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2" name="Google Shape;262;p31"/>
            <p:cNvGrpSpPr/>
            <p:nvPr/>
          </p:nvGrpSpPr>
          <p:grpSpPr>
            <a:xfrm>
              <a:off x="1080000" y="1080047"/>
              <a:ext cx="2880000" cy="3240132"/>
              <a:chOff x="1080000" y="1107779"/>
              <a:chExt cx="2880000" cy="3843117"/>
            </a:xfrm>
          </p:grpSpPr>
          <p:pic>
            <p:nvPicPr>
              <p:cNvPr id="263" name="Google Shape;263;p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080000" y="1890896"/>
                <a:ext cx="2880000" cy="30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080000" y="1107779"/>
                <a:ext cx="288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5" name="Google Shape;265;p31"/>
            <p:cNvSpPr/>
            <p:nvPr/>
          </p:nvSpPr>
          <p:spPr>
            <a:xfrm>
              <a:off x="4385978" y="2470375"/>
              <a:ext cx="1185000" cy="664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9D9D9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31"/>
          <p:cNvSpPr txBox="1"/>
          <p:nvPr/>
        </p:nvSpPr>
        <p:spPr>
          <a:xfrm>
            <a:off x="2830500" y="986100"/>
            <a:ext cx="3483000" cy="322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Streamlit 비동기처리 미지원 이슈로 Flask로 변경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3. 서비스 구현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68" name="Google Shape;268;p31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Demo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09" y="374913"/>
            <a:ext cx="6318981" cy="439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4. 서비스 시연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76" name="Google Shape;276;p32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90250" y="450150"/>
            <a:ext cx="63678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팀원소개</a:t>
            </a:r>
            <a:endParaRPr sz="2000"/>
          </a:p>
        </p:txBody>
      </p:sp>
      <p:graphicFrame>
        <p:nvGraphicFramePr>
          <p:cNvPr id="70" name="Google Shape;70;p15"/>
          <p:cNvGraphicFramePr/>
          <p:nvPr/>
        </p:nvGraphicFramePr>
        <p:xfrm>
          <a:off x="745075" y="19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{9C83BBA0-F606-48FF-84D4-EAF6E53CB816}</a:tableStyleId>
              </a:tblPr>
              <a:tblGrid>
                <a:gridCol w="1755250"/>
                <a:gridCol w="1755250"/>
                <a:gridCol w="1755250"/>
                <a:gridCol w="1755250"/>
              </a:tblGrid>
              <a:tr h="60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황동주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김영민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윤수영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김용석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팀장/모델 튜닝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비지니스 로직/TTS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데이터/모델 튜닝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비지니스 로직/발표자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71" name="Google Shape;71;p15"/>
          <p:cNvSpPr txBox="1"/>
          <p:nvPr>
            <p:ph type="title"/>
          </p:nvPr>
        </p:nvSpPr>
        <p:spPr>
          <a:xfrm>
            <a:off x="745075" y="1539800"/>
            <a:ext cx="63678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팀 신호등</a:t>
            </a:r>
            <a:endParaRPr b="1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311700" y="900000"/>
            <a:ext cx="46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1 Stage model(</a:t>
            </a:r>
            <a:r>
              <a:rPr b="1" lang="ko" sz="1200">
                <a:solidFill>
                  <a:schemeClr val="dk2"/>
                </a:solidFill>
              </a:rPr>
              <a:t>긴급차량+통행량 인식</a:t>
            </a:r>
            <a:r>
              <a:rPr b="1" lang="ko" sz="1200">
                <a:solidFill>
                  <a:schemeClr val="dk2"/>
                </a:solidFill>
              </a:rPr>
              <a:t>) </a:t>
            </a:r>
            <a:r>
              <a:rPr b="1" lang="ko" sz="1200">
                <a:solidFill>
                  <a:schemeClr val="dk2"/>
                </a:solidFill>
              </a:rPr>
              <a:t>구현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311700" y="1216975"/>
            <a:ext cx="315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예측 성능 향상 기대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추론 성능 향상 기대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영상 추론 결과 실시간 반영 기대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84" name="Google Shape;284;p33"/>
          <p:cNvGrpSpPr/>
          <p:nvPr/>
        </p:nvGrpSpPr>
        <p:grpSpPr>
          <a:xfrm>
            <a:off x="5911911" y="2239533"/>
            <a:ext cx="2710851" cy="1479484"/>
            <a:chOff x="5778574" y="2634246"/>
            <a:chExt cx="2710851" cy="1479484"/>
          </a:xfrm>
        </p:grpSpPr>
        <p:pic>
          <p:nvPicPr>
            <p:cNvPr id="285" name="Google Shape;28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78574" y="2673400"/>
              <a:ext cx="809550" cy="29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3"/>
            <p:cNvPicPr preferRelativeResize="0"/>
            <p:nvPr/>
          </p:nvPicPr>
          <p:blipFill rotWithShape="1">
            <a:blip r:embed="rId4">
              <a:alphaModFix/>
            </a:blip>
            <a:srcRect b="43350" l="72335" r="20952" t="49646"/>
            <a:stretch/>
          </p:blipFill>
          <p:spPr>
            <a:xfrm>
              <a:off x="6419250" y="3374325"/>
              <a:ext cx="349874" cy="9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3"/>
            <p:cNvPicPr preferRelativeResize="0"/>
            <p:nvPr/>
          </p:nvPicPr>
          <p:blipFill rotWithShape="1">
            <a:blip r:embed="rId5">
              <a:alphaModFix/>
            </a:blip>
            <a:srcRect b="17431" l="26544" r="26080" t="6942"/>
            <a:stretch/>
          </p:blipFill>
          <p:spPr>
            <a:xfrm>
              <a:off x="5844003" y="2815702"/>
              <a:ext cx="678700" cy="111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3"/>
            <p:cNvPicPr preferRelativeResize="0"/>
            <p:nvPr/>
          </p:nvPicPr>
          <p:blipFill rotWithShape="1">
            <a:blip r:embed="rId6">
              <a:alphaModFix/>
            </a:blip>
            <a:srcRect b="14008" l="0" r="0" t="0"/>
            <a:stretch/>
          </p:blipFill>
          <p:spPr>
            <a:xfrm>
              <a:off x="6636650" y="2634246"/>
              <a:ext cx="1852775" cy="1479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3"/>
          <p:cNvSpPr txBox="1"/>
          <p:nvPr/>
        </p:nvSpPr>
        <p:spPr>
          <a:xfrm>
            <a:off x="521350" y="3795225"/>
            <a:ext cx="81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1 Stage model flow 다이어그램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602" y="2327509"/>
            <a:ext cx="5067109" cy="12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/>
          <p:nvPr/>
        </p:nvSpPr>
        <p:spPr>
          <a:xfrm>
            <a:off x="614275" y="2157604"/>
            <a:ext cx="8281800" cy="161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93" name="Google Shape;293;p33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b="0" l="0" r="0" t="16051"/>
          <a:stretch/>
        </p:blipFill>
        <p:spPr>
          <a:xfrm>
            <a:off x="4148975" y="2495550"/>
            <a:ext cx="4788389" cy="210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4"/>
          <p:cNvGrpSpPr/>
          <p:nvPr/>
        </p:nvGrpSpPr>
        <p:grpSpPr>
          <a:xfrm>
            <a:off x="4876850" y="1057263"/>
            <a:ext cx="1049423" cy="963501"/>
            <a:chOff x="788525" y="1361700"/>
            <a:chExt cx="3692550" cy="3390223"/>
          </a:xfrm>
        </p:grpSpPr>
        <p:pic>
          <p:nvPicPr>
            <p:cNvPr id="300" name="Google Shape;300;p34"/>
            <p:cNvPicPr preferRelativeResize="0"/>
            <p:nvPr/>
          </p:nvPicPr>
          <p:blipFill rotWithShape="1">
            <a:blip r:embed="rId4">
              <a:alphaModFix/>
            </a:blip>
            <a:srcRect b="49189" l="0" r="1613" t="0"/>
            <a:stretch/>
          </p:blipFill>
          <p:spPr>
            <a:xfrm>
              <a:off x="788525" y="1361700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4"/>
            <p:cNvPicPr preferRelativeResize="0"/>
            <p:nvPr/>
          </p:nvPicPr>
          <p:blipFill rotWithShape="1">
            <a:blip r:embed="rId5">
              <a:alphaModFix/>
            </a:blip>
            <a:srcRect b="0" l="0" r="0" t="35081"/>
            <a:stretch/>
          </p:blipFill>
          <p:spPr>
            <a:xfrm>
              <a:off x="788525" y="2931575"/>
              <a:ext cx="3692549" cy="18203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2" name="Google Shape;302;p34"/>
          <p:cNvPicPr preferRelativeResize="0"/>
          <p:nvPr/>
        </p:nvPicPr>
        <p:blipFill rotWithShape="1">
          <a:blip r:embed="rId6">
            <a:alphaModFix/>
          </a:blip>
          <a:srcRect b="0" l="0" r="0" t="4003"/>
          <a:stretch/>
        </p:blipFill>
        <p:spPr>
          <a:xfrm>
            <a:off x="768750" y="2495550"/>
            <a:ext cx="3020101" cy="21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311700" y="900000"/>
            <a:ext cx="324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구현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311700" y="1216975"/>
            <a:ext cx="624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Custom dataset 구축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E-N dataset</a:t>
            </a:r>
            <a:r>
              <a:rPr lang="ko" sz="1000">
                <a:solidFill>
                  <a:schemeClr val="dk2"/>
                </a:solidFill>
              </a:rPr>
              <a:t>을 기반으로 3개의 addition dataset 추가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addition dataset은 EG, Urban, Kitti dataset으로 선정하였음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각 </a:t>
            </a:r>
            <a:r>
              <a:rPr lang="ko" sz="1000">
                <a:solidFill>
                  <a:schemeClr val="dk2"/>
                </a:solidFill>
              </a:rPr>
              <a:t>addition dataset 점유율 및 추출 데이터 갯수는 아래와 같음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7156500" y="4650900"/>
            <a:ext cx="198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E-N : Emergency-nonemergency-vechicle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EG : Emergency Computer Vision Project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Urban : Urban_detection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Kitti : Kitti dataset</a:t>
            </a:r>
            <a:endParaRPr sz="500">
              <a:solidFill>
                <a:schemeClr val="dk2"/>
              </a:solidFill>
            </a:endParaRPr>
          </a:p>
        </p:txBody>
      </p:sp>
      <p:grpSp>
        <p:nvGrpSpPr>
          <p:cNvPr id="307" name="Google Shape;307;p34"/>
          <p:cNvGrpSpPr/>
          <p:nvPr/>
        </p:nvGrpSpPr>
        <p:grpSpPr>
          <a:xfrm>
            <a:off x="5857519" y="984976"/>
            <a:ext cx="1049423" cy="963502"/>
            <a:chOff x="788525" y="1361700"/>
            <a:chExt cx="3692550" cy="3390225"/>
          </a:xfrm>
        </p:grpSpPr>
        <p:pic>
          <p:nvPicPr>
            <p:cNvPr id="308" name="Google Shape;308;p34"/>
            <p:cNvPicPr preferRelativeResize="0"/>
            <p:nvPr/>
          </p:nvPicPr>
          <p:blipFill rotWithShape="1">
            <a:blip r:embed="rId7">
              <a:alphaModFix/>
            </a:blip>
            <a:srcRect b="0" l="0" r="0" t="6699"/>
            <a:stretch/>
          </p:blipFill>
          <p:spPr>
            <a:xfrm>
              <a:off x="788525" y="2471200"/>
              <a:ext cx="3692550" cy="228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4"/>
            <p:cNvPicPr preferRelativeResize="0"/>
            <p:nvPr/>
          </p:nvPicPr>
          <p:blipFill rotWithShape="1">
            <a:blip r:embed="rId8">
              <a:alphaModFix/>
            </a:blip>
            <a:srcRect b="48801" l="0" r="0" t="0"/>
            <a:stretch/>
          </p:blipFill>
          <p:spPr>
            <a:xfrm>
              <a:off x="788525" y="1361700"/>
              <a:ext cx="3692550" cy="110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0" name="Google Shape;310;p34"/>
          <p:cNvPicPr preferRelativeResize="0"/>
          <p:nvPr/>
        </p:nvPicPr>
        <p:blipFill rotWithShape="1">
          <a:blip r:embed="rId9">
            <a:alphaModFix/>
          </a:blip>
          <a:srcRect b="9243" l="0" r="0" t="925"/>
          <a:stretch/>
        </p:blipFill>
        <p:spPr>
          <a:xfrm>
            <a:off x="6838188" y="908831"/>
            <a:ext cx="1151435" cy="963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4"/>
          <p:cNvGrpSpPr/>
          <p:nvPr/>
        </p:nvGrpSpPr>
        <p:grpSpPr>
          <a:xfrm>
            <a:off x="7920869" y="832657"/>
            <a:ext cx="1049423" cy="963404"/>
            <a:chOff x="788525" y="1361694"/>
            <a:chExt cx="3692551" cy="3410281"/>
          </a:xfrm>
        </p:grpSpPr>
        <p:pic>
          <p:nvPicPr>
            <p:cNvPr id="312" name="Google Shape;312;p34"/>
            <p:cNvPicPr preferRelativeResize="0"/>
            <p:nvPr/>
          </p:nvPicPr>
          <p:blipFill rotWithShape="1">
            <a:blip r:embed="rId10">
              <a:alphaModFix/>
            </a:blip>
            <a:srcRect b="49189" l="0" r="0" t="0"/>
            <a:stretch/>
          </p:blipFill>
          <p:spPr>
            <a:xfrm>
              <a:off x="788525" y="1361694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4"/>
            <p:cNvPicPr preferRelativeResize="0"/>
            <p:nvPr/>
          </p:nvPicPr>
          <p:blipFill rotWithShape="1">
            <a:blip r:embed="rId11">
              <a:alphaModFix/>
            </a:blip>
            <a:srcRect b="0" l="0" r="0" t="35512"/>
            <a:stretch/>
          </p:blipFill>
          <p:spPr>
            <a:xfrm>
              <a:off x="788525" y="2931575"/>
              <a:ext cx="3692551" cy="184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34"/>
          <p:cNvSpPr txBox="1"/>
          <p:nvPr/>
        </p:nvSpPr>
        <p:spPr>
          <a:xfrm>
            <a:off x="768625" y="4537825"/>
            <a:ext cx="3020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Use Data Count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4148975" y="4546300"/>
            <a:ext cx="4788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Dataset Distribution in each task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4876850" y="1973175"/>
            <a:ext cx="4093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component dataset of custom dataset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317" name="Google Shape;317;p34"/>
          <p:cNvCxnSpPr/>
          <p:nvPr/>
        </p:nvCxnSpPr>
        <p:spPr>
          <a:xfrm>
            <a:off x="4876850" y="746943"/>
            <a:ext cx="304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4"/>
          <p:cNvSpPr txBox="1"/>
          <p:nvPr/>
        </p:nvSpPr>
        <p:spPr>
          <a:xfrm>
            <a:off x="4876850" y="706450"/>
            <a:ext cx="3020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addition</a:t>
            </a:r>
            <a:r>
              <a:rPr lang="ko" sz="800">
                <a:solidFill>
                  <a:schemeClr val="dk2"/>
                </a:solidFill>
              </a:rPr>
              <a:t> dataset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20" name="Google Shape;320;p34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5"/>
          <p:cNvPicPr preferRelativeResize="0"/>
          <p:nvPr/>
        </p:nvPicPr>
        <p:blipFill rotWithShape="1">
          <a:blip r:embed="rId3">
            <a:alphaModFix/>
          </a:blip>
          <a:srcRect b="0" l="0" r="0" t="14464"/>
          <a:stretch/>
        </p:blipFill>
        <p:spPr>
          <a:xfrm>
            <a:off x="365600" y="2379125"/>
            <a:ext cx="4259125" cy="18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 rotWithShape="1">
          <a:blip r:embed="rId4">
            <a:alphaModFix/>
          </a:blip>
          <a:srcRect b="0" l="0" r="0" t="4470"/>
          <a:stretch/>
        </p:blipFill>
        <p:spPr>
          <a:xfrm>
            <a:off x="4678625" y="1418800"/>
            <a:ext cx="4174724" cy="2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246" y="4049775"/>
            <a:ext cx="4052100" cy="7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311700" y="900000"/>
            <a:ext cx="32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구현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311700" y="1521775"/>
            <a:ext cx="315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Custom dataset EDA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인스턴스 별 분포 및 구성 확인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365600" y="4183625"/>
            <a:ext cx="425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emergemcy vs non-emergency data set ratio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4678625" y="3730275"/>
            <a:ext cx="4153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Vehicle Instance Distribution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34" name="Google Shape;334;p35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/>
        </p:nvSpPr>
        <p:spPr>
          <a:xfrm>
            <a:off x="311700" y="873375"/>
            <a:ext cx="43629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rgbClr val="434343"/>
                </a:solidFill>
              </a:rPr>
              <a:t>Custom dataset으로 fine turning 진행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rgbClr val="434343"/>
                </a:solidFill>
              </a:rPr>
              <a:t>Emergency, Car, Van, Truck, Person, Cyclist, Tram의 7개 Class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rgbClr val="434343"/>
                </a:solidFill>
              </a:rPr>
              <a:t>100 epoch, 8 patience, 640 size, SGD(lr=0.01, momentum=0.9)</a:t>
            </a:r>
            <a:r>
              <a:rPr lang="ko" sz="900">
                <a:solidFill>
                  <a:srgbClr val="434343"/>
                </a:solidFill>
              </a:rPr>
              <a:t> </a:t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650" y="3556475"/>
            <a:ext cx="4571223" cy="130916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311700" y="900000"/>
            <a:ext cx="40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fine tuning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655" y="1106188"/>
            <a:ext cx="4571218" cy="22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27313"/>
            <a:ext cx="3816151" cy="286211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/>
          <p:nvPr/>
        </p:nvSpPr>
        <p:spPr>
          <a:xfrm>
            <a:off x="4383250" y="3717925"/>
            <a:ext cx="4485600" cy="1392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47" name="Google Shape;347;p36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311700" y="900000"/>
            <a:ext cx="441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fine tune 상세결과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354" name="Google Shape;354;p37"/>
          <p:cNvGrpSpPr/>
          <p:nvPr/>
        </p:nvGrpSpPr>
        <p:grpSpPr>
          <a:xfrm>
            <a:off x="1075763" y="1249596"/>
            <a:ext cx="6992475" cy="3631187"/>
            <a:chOff x="2904675" y="1201800"/>
            <a:chExt cx="5862727" cy="3831174"/>
          </a:xfrm>
        </p:grpSpPr>
        <p:pic>
          <p:nvPicPr>
            <p:cNvPr id="355" name="Google Shape;35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4675" y="3117022"/>
              <a:ext cx="2874650" cy="1915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4675" y="1201800"/>
              <a:ext cx="2874650" cy="1915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92753" y="3117022"/>
              <a:ext cx="2874650" cy="1915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92753" y="1201800"/>
              <a:ext cx="2874650" cy="19159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37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60" name="Google Shape;360;p37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시도(</a:t>
            </a:r>
            <a:r>
              <a:rPr lang="ko" sz="2000">
                <a:solidFill>
                  <a:srgbClr val="434343"/>
                </a:solidFill>
              </a:rPr>
              <a:t>1 Stage model 추론결과</a:t>
            </a:r>
            <a:r>
              <a:rPr lang="ko" sz="2000">
                <a:solidFill>
                  <a:srgbClr val="434343"/>
                </a:solidFill>
              </a:rPr>
              <a:t>)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66" name="Google Shape;366;p38"/>
          <p:cNvPicPr preferRelativeResize="0"/>
          <p:nvPr/>
        </p:nvPicPr>
        <p:blipFill rotWithShape="1">
          <a:blip r:embed="rId3">
            <a:alphaModFix/>
          </a:blip>
          <a:srcRect b="0" l="-50738" r="0" t="0"/>
          <a:stretch/>
        </p:blipFill>
        <p:spPr>
          <a:xfrm>
            <a:off x="-733000" y="1248575"/>
            <a:ext cx="421200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8"/>
          <p:cNvSpPr txBox="1"/>
          <p:nvPr/>
        </p:nvSpPr>
        <p:spPr>
          <a:xfrm>
            <a:off x="1172000" y="4483950"/>
            <a:ext cx="323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1 Stage  fine turning model (</a:t>
            </a:r>
            <a:r>
              <a:rPr lang="ko" sz="800">
                <a:solidFill>
                  <a:schemeClr val="dk2"/>
                </a:solidFill>
              </a:rPr>
              <a:t>YOLO 11</a:t>
            </a:r>
            <a:r>
              <a:rPr lang="ko" sz="800">
                <a:solidFill>
                  <a:schemeClr val="dk2"/>
                </a:solidFill>
              </a:rPr>
              <a:t>) 추론 결과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612" y="1248575"/>
            <a:ext cx="198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600" y="2868575"/>
            <a:ext cx="1980000" cy="162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8"/>
          <p:cNvGrpSpPr/>
          <p:nvPr/>
        </p:nvGrpSpPr>
        <p:grpSpPr>
          <a:xfrm>
            <a:off x="5871198" y="1246325"/>
            <a:ext cx="2520952" cy="1758225"/>
            <a:chOff x="5871198" y="1170125"/>
            <a:chExt cx="2520952" cy="1758225"/>
          </a:xfrm>
        </p:grpSpPr>
        <p:pic>
          <p:nvPicPr>
            <p:cNvPr id="371" name="Google Shape;37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71198" y="1170125"/>
              <a:ext cx="2520000" cy="143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38"/>
            <p:cNvSpPr txBox="1"/>
            <p:nvPr/>
          </p:nvSpPr>
          <p:spPr>
            <a:xfrm>
              <a:off x="5872150" y="2620550"/>
              <a:ext cx="2520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2"/>
                  </a:solidFill>
                </a:rPr>
                <a:t>1 Stage</a:t>
              </a:r>
              <a:r>
                <a:rPr lang="ko" sz="800">
                  <a:solidFill>
                    <a:schemeClr val="dk2"/>
                  </a:solidFill>
                </a:rPr>
                <a:t> model 추론 결과 (</a:t>
              </a:r>
              <a:r>
                <a:rPr lang="ko" sz="800">
                  <a:solidFill>
                    <a:schemeClr val="dk2"/>
                  </a:solidFill>
                </a:rPr>
                <a:t>소방차 검출 X</a:t>
              </a:r>
              <a:r>
                <a:rPr lang="ko" sz="800">
                  <a:solidFill>
                    <a:schemeClr val="dk2"/>
                  </a:solidFill>
                </a:rPr>
                <a:t>)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pic>
        <p:nvPicPr>
          <p:cNvPr id="373" name="Google Shape;37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2175" y="3026350"/>
            <a:ext cx="2520000" cy="14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 txBox="1"/>
          <p:nvPr/>
        </p:nvSpPr>
        <p:spPr>
          <a:xfrm>
            <a:off x="5873075" y="4488575"/>
            <a:ext cx="252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2 S</a:t>
            </a:r>
            <a:r>
              <a:rPr lang="ko" sz="800">
                <a:solidFill>
                  <a:schemeClr val="dk2"/>
                </a:solidFill>
              </a:rPr>
              <a:t>tage model 추론 결과 (소방차 검출 O)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76" name="Google Shape;376;p38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540300" y="98837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83" name="Google Shape;383;p39"/>
          <p:cNvSpPr txBox="1"/>
          <p:nvPr/>
        </p:nvSpPr>
        <p:spPr>
          <a:xfrm>
            <a:off x="468000" y="900000"/>
            <a:ext cx="7955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2"/>
                </a:solidFill>
              </a:rPr>
              <a:t>Yolo11 world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Yolo11 world의 prompt를 통해 1 Stage model 구현 시도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➔"/>
            </a:pPr>
            <a:r>
              <a:rPr lang="ko" sz="1200">
                <a:solidFill>
                  <a:schemeClr val="dk2"/>
                </a:solidFill>
              </a:rPr>
              <a:t>fire truck의 탐지는 잘 진행 됐으나 ‘ambulance’ 와 ‘police car 는 탐지 되지 않음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</a:endParaRPr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75" y="2761275"/>
            <a:ext cx="3520574" cy="21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872" y="2761275"/>
            <a:ext cx="1875544" cy="212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715" y="2762001"/>
            <a:ext cx="1875537" cy="212004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 txBox="1"/>
          <p:nvPr/>
        </p:nvSpPr>
        <p:spPr>
          <a:xfrm>
            <a:off x="490550" y="4799075"/>
            <a:ext cx="79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998703" y="1506295"/>
            <a:ext cx="6429300" cy="73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Prompt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model.set_classes(['ambulance', 'fire truck', 'police car', 'person', 'car', 'bicycle', 'motorcycle', 'airplane', 'bus',  'train', 'truck', 'van'])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0"/>
          <p:cNvPicPr preferRelativeResize="0"/>
          <p:nvPr/>
        </p:nvPicPr>
        <p:blipFill rotWithShape="1">
          <a:blip r:embed="rId3">
            <a:alphaModFix/>
          </a:blip>
          <a:srcRect b="33342" l="0" r="0" t="0"/>
          <a:stretch/>
        </p:blipFill>
        <p:spPr>
          <a:xfrm>
            <a:off x="4154529" y="2695863"/>
            <a:ext cx="1980410" cy="228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 rotWithShape="1">
          <a:blip r:embed="rId4">
            <a:alphaModFix/>
          </a:blip>
          <a:srcRect b="33342" l="0" r="0" t="0"/>
          <a:stretch/>
        </p:blipFill>
        <p:spPr>
          <a:xfrm>
            <a:off x="6213240" y="2695863"/>
            <a:ext cx="1980409" cy="225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 b="0" l="0" r="0" t="66776"/>
          <a:stretch/>
        </p:blipFill>
        <p:spPr>
          <a:xfrm>
            <a:off x="626450" y="2684175"/>
            <a:ext cx="3443758" cy="23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468000" y="900000"/>
            <a:ext cx="79557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Yolo11 world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Yolo11 world의 prompt를 통해 1 Stage model 구현 시도(</a:t>
            </a:r>
            <a:r>
              <a:rPr lang="ko" sz="1200">
                <a:solidFill>
                  <a:srgbClr val="434343"/>
                </a:solidFill>
              </a:rPr>
              <a:t>Prompt 변경</a:t>
            </a:r>
            <a:r>
              <a:rPr lang="ko" sz="1200">
                <a:solidFill>
                  <a:srgbClr val="434343"/>
                </a:solidFill>
              </a:rPr>
              <a:t>)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➔"/>
            </a:pPr>
            <a:r>
              <a:rPr lang="ko" sz="1200">
                <a:solidFill>
                  <a:srgbClr val="434343"/>
                </a:solidFill>
                <a:highlight>
                  <a:schemeClr val="lt1"/>
                </a:highlight>
              </a:rPr>
              <a:t>police car, ambulance van 이 정상적으로 탐지 됨을 확인, 다만 car, van 등을 class 에서 제외하여 탐지 불가</a:t>
            </a:r>
            <a:endParaRPr sz="12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➔"/>
            </a:pPr>
            <a:r>
              <a:rPr lang="ko" sz="1200">
                <a:solidFill>
                  <a:srgbClr val="434343"/>
                </a:solidFill>
                <a:highlight>
                  <a:schemeClr val="lt1"/>
                </a:highlight>
              </a:rPr>
              <a:t>결과적으로 </a:t>
            </a:r>
            <a:r>
              <a:rPr lang="ko" sz="1200">
                <a:solidFill>
                  <a:srgbClr val="434343"/>
                </a:solidFill>
              </a:rPr>
              <a:t>Prompting 사용에 제한이 있어 1 Stage model 에는 적용 하지 못함</a:t>
            </a:r>
            <a:endParaRPr sz="12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</a:endParaRPr>
          </a:p>
        </p:txBody>
      </p:sp>
      <p:sp>
        <p:nvSpPr>
          <p:cNvPr id="400" name="Google Shape;400;p40"/>
          <p:cNvSpPr txBox="1"/>
          <p:nvPr/>
        </p:nvSpPr>
        <p:spPr>
          <a:xfrm>
            <a:off x="980550" y="1516675"/>
            <a:ext cx="7045200" cy="5817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2328"/>
                </a:solidFill>
              </a:rPr>
              <a:t>Prompt</a:t>
            </a:r>
            <a:endParaRPr sz="12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model.set_classes(['emergency ambulance van', 'medical van', 'fire truck', 'police car', 'police cruiser'])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1" name="Google Shape;401;p40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02" name="Google Shape;402;p40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결과 정리(Model 결과비교)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408" name="Google Shape;408;p41"/>
          <p:cNvGrpSpPr/>
          <p:nvPr/>
        </p:nvGrpSpPr>
        <p:grpSpPr>
          <a:xfrm>
            <a:off x="431953" y="1080000"/>
            <a:ext cx="8280093" cy="3600000"/>
            <a:chOff x="180000" y="1080000"/>
            <a:chExt cx="8280093" cy="3600000"/>
          </a:xfrm>
        </p:grpSpPr>
        <p:grpSp>
          <p:nvGrpSpPr>
            <p:cNvPr id="409" name="Google Shape;409;p41"/>
            <p:cNvGrpSpPr/>
            <p:nvPr/>
          </p:nvGrpSpPr>
          <p:grpSpPr>
            <a:xfrm>
              <a:off x="180000" y="1440000"/>
              <a:ext cx="2520002" cy="2879977"/>
              <a:chOff x="106893" y="1715553"/>
              <a:chExt cx="2108789" cy="2387447"/>
            </a:xfrm>
          </p:grpSpPr>
          <p:pic>
            <p:nvPicPr>
              <p:cNvPr id="410" name="Google Shape;410;p4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6893" y="1715553"/>
                <a:ext cx="2108789" cy="11862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11" name="Google Shape;411;p41"/>
              <p:cNvGrpSpPr/>
              <p:nvPr/>
            </p:nvGrpSpPr>
            <p:grpSpPr>
              <a:xfrm>
                <a:off x="118758" y="2918336"/>
                <a:ext cx="2096304" cy="1184665"/>
                <a:chOff x="2328558" y="1708112"/>
                <a:chExt cx="2096304" cy="1184665"/>
              </a:xfrm>
            </p:grpSpPr>
            <p:pic>
              <p:nvPicPr>
                <p:cNvPr id="412" name="Google Shape;412;p4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328562" y="2309917"/>
                  <a:ext cx="1036190" cy="5828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13" name="Google Shape;413;p41"/>
                <p:cNvGrpSpPr/>
                <p:nvPr/>
              </p:nvGrpSpPr>
              <p:grpSpPr>
                <a:xfrm>
                  <a:off x="2328558" y="1708112"/>
                  <a:ext cx="2096304" cy="1184664"/>
                  <a:chOff x="2328558" y="1708112"/>
                  <a:chExt cx="2096304" cy="1184664"/>
                </a:xfrm>
              </p:grpSpPr>
              <p:pic>
                <p:nvPicPr>
                  <p:cNvPr id="414" name="Google Shape;414;p41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2328558" y="1711922"/>
                    <a:ext cx="1036190" cy="5828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15" name="Google Shape;415;p41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3388667" y="1708112"/>
                    <a:ext cx="1036190" cy="5828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16" name="Google Shape;416;p41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3388671" y="2309912"/>
                    <a:ext cx="1036190" cy="5828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417" name="Google Shape;417;p41"/>
            <p:cNvGrpSpPr/>
            <p:nvPr/>
          </p:nvGrpSpPr>
          <p:grpSpPr>
            <a:xfrm>
              <a:off x="3060000" y="1440000"/>
              <a:ext cx="2520026" cy="2880035"/>
              <a:chOff x="2995457" y="1730195"/>
              <a:chExt cx="2111813" cy="2405442"/>
            </a:xfrm>
          </p:grpSpPr>
          <p:pic>
            <p:nvPicPr>
              <p:cNvPr id="418" name="Google Shape;418;p4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995457" y="3552761"/>
                <a:ext cx="1036186" cy="58286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19" name="Google Shape;419;p41"/>
              <p:cNvGrpSpPr/>
              <p:nvPr/>
            </p:nvGrpSpPr>
            <p:grpSpPr>
              <a:xfrm>
                <a:off x="2995462" y="1730195"/>
                <a:ext cx="2111808" cy="2405442"/>
                <a:chOff x="2995462" y="1730195"/>
                <a:chExt cx="2111808" cy="2405442"/>
              </a:xfrm>
            </p:grpSpPr>
            <p:pic>
              <p:nvPicPr>
                <p:cNvPr id="420" name="Google Shape;420;p41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998443" y="1730195"/>
                  <a:ext cx="2108827" cy="11862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21" name="Google Shape;421;p41"/>
                <p:cNvGrpSpPr/>
                <p:nvPr/>
              </p:nvGrpSpPr>
              <p:grpSpPr>
                <a:xfrm>
                  <a:off x="2995462" y="2940418"/>
                  <a:ext cx="2109515" cy="1195219"/>
                  <a:chOff x="2995478" y="2940418"/>
                  <a:chExt cx="2102158" cy="1195219"/>
                </a:xfrm>
              </p:grpSpPr>
              <p:pic>
                <p:nvPicPr>
                  <p:cNvPr id="422" name="Google Shape;422;p41"/>
                  <p:cNvPicPr preferRelativeResize="0"/>
                  <p:nvPr/>
                </p:nvPicPr>
                <p:blipFill>
                  <a:blip r:embed="rId10">
                    <a:alphaModFix/>
                  </a:blip>
                  <a:stretch>
                    <a:fillRect/>
                  </a:stretch>
                </p:blipFill>
                <p:spPr>
                  <a:xfrm>
                    <a:off x="2995478" y="2940418"/>
                    <a:ext cx="1036142" cy="582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3" name="Google Shape;423;p4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4061450" y="2940419"/>
                    <a:ext cx="1036186" cy="582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4" name="Google Shape;424;p41"/>
                  <p:cNvPicPr preferRelativeResize="0"/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4057825" y="3552762"/>
                    <a:ext cx="1036186" cy="582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sp>
          <p:nvSpPr>
            <p:cNvPr id="425" name="Google Shape;425;p41"/>
            <p:cNvSpPr txBox="1"/>
            <p:nvPr/>
          </p:nvSpPr>
          <p:spPr>
            <a:xfrm>
              <a:off x="180000" y="1080000"/>
              <a:ext cx="2520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2 Stage model (emergency fine tuned)</a:t>
              </a:r>
              <a:endParaRPr b="1" sz="1000">
                <a:solidFill>
                  <a:schemeClr val="dk2"/>
                </a:solidFill>
              </a:endParaRPr>
            </a:p>
          </p:txBody>
        </p:sp>
        <p:sp>
          <p:nvSpPr>
            <p:cNvPr id="426" name="Google Shape;426;p41"/>
            <p:cNvSpPr txBox="1"/>
            <p:nvPr/>
          </p:nvSpPr>
          <p:spPr>
            <a:xfrm>
              <a:off x="3060000" y="1080000"/>
              <a:ext cx="2520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1</a:t>
              </a:r>
              <a:r>
                <a:rPr b="1" lang="ko" sz="1000">
                  <a:solidFill>
                    <a:schemeClr val="dk2"/>
                  </a:solidFill>
                </a:rPr>
                <a:t> Stage model </a:t>
              </a:r>
              <a:r>
                <a:rPr b="1" lang="ko" sz="1000">
                  <a:solidFill>
                    <a:schemeClr val="dk2"/>
                  </a:solidFill>
                </a:rPr>
                <a:t>(emergency fine tuned)</a:t>
              </a:r>
              <a:endParaRPr b="1" sz="1000">
                <a:solidFill>
                  <a:schemeClr val="dk2"/>
                </a:solidFill>
              </a:endParaRPr>
            </a:p>
          </p:txBody>
        </p:sp>
        <p:sp>
          <p:nvSpPr>
            <p:cNvPr id="427" name="Google Shape;427;p41"/>
            <p:cNvSpPr txBox="1"/>
            <p:nvPr/>
          </p:nvSpPr>
          <p:spPr>
            <a:xfrm>
              <a:off x="5940000" y="1080000"/>
              <a:ext cx="2520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Yolo world(without fine tune)</a:t>
              </a:r>
              <a:endParaRPr b="1" sz="1000">
                <a:solidFill>
                  <a:schemeClr val="dk2"/>
                </a:solidFill>
              </a:endParaRPr>
            </a:p>
          </p:txBody>
        </p:sp>
        <p:grpSp>
          <p:nvGrpSpPr>
            <p:cNvPr id="428" name="Google Shape;428;p41"/>
            <p:cNvGrpSpPr/>
            <p:nvPr/>
          </p:nvGrpSpPr>
          <p:grpSpPr>
            <a:xfrm>
              <a:off x="5940000" y="1440000"/>
              <a:ext cx="2520093" cy="2880117"/>
              <a:chOff x="6353801" y="1746847"/>
              <a:chExt cx="2129357" cy="2416409"/>
            </a:xfrm>
          </p:grpSpPr>
          <p:pic>
            <p:nvPicPr>
              <p:cNvPr id="429" name="Google Shape;429;p4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50379"/>
              <a:stretch/>
            </p:blipFill>
            <p:spPr>
              <a:xfrm>
                <a:off x="6359158" y="1746847"/>
                <a:ext cx="2124000" cy="118621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30" name="Google Shape;430;p41"/>
              <p:cNvGrpSpPr/>
              <p:nvPr/>
            </p:nvGrpSpPr>
            <p:grpSpPr>
              <a:xfrm>
                <a:off x="6353801" y="2963636"/>
                <a:ext cx="2125148" cy="1199620"/>
                <a:chOff x="6353801" y="3192236"/>
                <a:chExt cx="2125148" cy="1199620"/>
              </a:xfrm>
            </p:grpSpPr>
            <p:pic>
              <p:nvPicPr>
                <p:cNvPr id="431" name="Google Shape;431;p41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6353801" y="3809776"/>
                  <a:ext cx="1051200" cy="5820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32" name="Google Shape;432;p41"/>
                <p:cNvGrpSpPr/>
                <p:nvPr/>
              </p:nvGrpSpPr>
              <p:grpSpPr>
                <a:xfrm>
                  <a:off x="6353804" y="3192236"/>
                  <a:ext cx="2125145" cy="1199615"/>
                  <a:chOff x="6353804" y="3192236"/>
                  <a:chExt cx="2125145" cy="1199615"/>
                </a:xfrm>
              </p:grpSpPr>
              <p:pic>
                <p:nvPicPr>
                  <p:cNvPr id="433" name="Google Shape;433;p41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50789"/>
                  <a:stretch/>
                </p:blipFill>
                <p:spPr>
                  <a:xfrm>
                    <a:off x="7429525" y="3808101"/>
                    <a:ext cx="1049425" cy="5837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4" name="Google Shape;434;p41"/>
                  <p:cNvPicPr preferRelativeResize="0"/>
                  <p:nvPr/>
                </p:nvPicPr>
                <p:blipFill>
                  <a:blip r:embed="rId16">
                    <a:alphaModFix/>
                  </a:blip>
                  <a:stretch>
                    <a:fillRect/>
                  </a:stretch>
                </p:blipFill>
                <p:spPr>
                  <a:xfrm>
                    <a:off x="6353804" y="3196627"/>
                    <a:ext cx="1051200" cy="5837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5" name="Google Shape;435;p41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50932" l="0" r="0" t="0"/>
                  <a:stretch/>
                </p:blipFill>
                <p:spPr>
                  <a:xfrm>
                    <a:off x="7429525" y="3192236"/>
                    <a:ext cx="1049425" cy="5820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cxnSp>
          <p:nvCxnSpPr>
            <p:cNvPr id="436" name="Google Shape;436;p41"/>
            <p:cNvCxnSpPr/>
            <p:nvPr/>
          </p:nvCxnSpPr>
          <p:spPr>
            <a:xfrm rot="10800000">
              <a:off x="2862000" y="1080000"/>
              <a:ext cx="28200" cy="360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41"/>
            <p:cNvCxnSpPr/>
            <p:nvPr/>
          </p:nvCxnSpPr>
          <p:spPr>
            <a:xfrm rot="10800000">
              <a:off x="5742000" y="1080000"/>
              <a:ext cx="28200" cy="360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8" name="Google Shape;438;p41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39" name="Google Shape;439;p41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추후 발전사항</a:t>
            </a:r>
            <a:endParaRPr/>
          </a:p>
        </p:txBody>
      </p:sp>
      <p:sp>
        <p:nvSpPr>
          <p:cNvPr id="445" name="Google Shape;445;p42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46" name="Google Shape;446;p42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7" name="Google Shape;4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1850" y="3604032"/>
            <a:ext cx="3901873" cy="21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2"/>
          <p:cNvSpPr txBox="1"/>
          <p:nvPr/>
        </p:nvSpPr>
        <p:spPr>
          <a:xfrm>
            <a:off x="468000" y="936000"/>
            <a:ext cx="54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한국형 긴급차량 데이터셋 수집 및 응급 출동 차량 검출 모델 개발 필요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449" name="Google Shape;449;p42"/>
          <p:cNvGrpSpPr/>
          <p:nvPr/>
        </p:nvGrpSpPr>
        <p:grpSpPr>
          <a:xfrm>
            <a:off x="572275" y="1457233"/>
            <a:ext cx="7962947" cy="3329816"/>
            <a:chOff x="572275" y="1152433"/>
            <a:chExt cx="7962947" cy="3329816"/>
          </a:xfrm>
        </p:grpSpPr>
        <p:pic>
          <p:nvPicPr>
            <p:cNvPr id="450" name="Google Shape;45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2275" y="1152475"/>
              <a:ext cx="4670776" cy="3329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1" name="Google Shape;451;p42"/>
            <p:cNvGrpSpPr/>
            <p:nvPr/>
          </p:nvGrpSpPr>
          <p:grpSpPr>
            <a:xfrm>
              <a:off x="6138308" y="1152433"/>
              <a:ext cx="2396914" cy="3329776"/>
              <a:chOff x="6214700" y="1152475"/>
              <a:chExt cx="2587901" cy="3666750"/>
            </a:xfrm>
          </p:grpSpPr>
          <p:pic>
            <p:nvPicPr>
              <p:cNvPr id="452" name="Google Shape;452;p4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214700" y="1152475"/>
                <a:ext cx="2587900" cy="1361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42"/>
              <p:cNvPicPr preferRelativeResize="0"/>
              <p:nvPr/>
            </p:nvPicPr>
            <p:blipFill rotWithShape="1">
              <a:blip r:embed="rId6">
                <a:alphaModFix/>
              </a:blip>
              <a:srcRect b="10584" l="0" r="14229" t="19274"/>
              <a:stretch/>
            </p:blipFill>
            <p:spPr>
              <a:xfrm>
                <a:off x="6214700" y="2513575"/>
                <a:ext cx="2587901" cy="116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4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30958" t="0"/>
              <a:stretch/>
            </p:blipFill>
            <p:spPr>
              <a:xfrm>
                <a:off x="6214700" y="3650825"/>
                <a:ext cx="2587899" cy="1168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5" name="Google Shape;455;p42"/>
            <p:cNvSpPr/>
            <p:nvPr/>
          </p:nvSpPr>
          <p:spPr>
            <a:xfrm>
              <a:off x="5439900" y="2553700"/>
              <a:ext cx="530100" cy="463800"/>
            </a:xfrm>
            <a:prstGeom prst="mathPlus">
              <a:avLst>
                <a:gd fmla="val 19691" name="adj1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4294967295" type="title"/>
          </p:nvPr>
        </p:nvSpPr>
        <p:spPr>
          <a:xfrm>
            <a:off x="1113000" y="639250"/>
            <a:ext cx="144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434343"/>
                </a:solidFill>
              </a:rPr>
              <a:t>목차</a:t>
            </a:r>
            <a:endParaRPr sz="5000">
              <a:solidFill>
                <a:srgbClr val="434343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4878325" y="1017725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23236" r="0" t="0"/>
          <a:stretch/>
        </p:blipFill>
        <p:spPr>
          <a:xfrm>
            <a:off x="3959550" y="-22350"/>
            <a:ext cx="3832974" cy="520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310" y="2877000"/>
            <a:ext cx="2492792" cy="18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추후 발전사항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62" name="Google Shape;462;p43"/>
          <p:cNvSpPr txBox="1"/>
          <p:nvPr/>
        </p:nvSpPr>
        <p:spPr>
          <a:xfrm>
            <a:off x="468000" y="936000"/>
            <a:ext cx="29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사고 상황 중앙 관제 시스템 구현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463" name="Google Shape;4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150" y="1882200"/>
            <a:ext cx="2984067" cy="28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3"/>
          <p:cNvSpPr txBox="1"/>
          <p:nvPr/>
        </p:nvSpPr>
        <p:spPr>
          <a:xfrm>
            <a:off x="468000" y="1336200"/>
            <a:ext cx="83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chemeClr val="dk2"/>
                </a:solidFill>
              </a:rPr>
              <a:t>도로위 교통사고 발생 시 이를 인지하고, 사고위치를 파악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chemeClr val="dk2"/>
                </a:solidFill>
              </a:rPr>
              <a:t>파악된 사고 위치를 중앙 관제 시스템 및 경찰청에 해당사항 보고 진행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3215300" y="4746600"/>
            <a:ext cx="24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사고차량위치 파악을 위한 segmetation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466" name="Google Shape;466;p43"/>
          <p:cNvPicPr preferRelativeResize="0"/>
          <p:nvPr/>
        </p:nvPicPr>
        <p:blipFill rotWithShape="1">
          <a:blip r:embed="rId5">
            <a:alphaModFix/>
          </a:blip>
          <a:srcRect b="0" l="0" r="15775" t="0"/>
          <a:stretch/>
        </p:blipFill>
        <p:spPr>
          <a:xfrm>
            <a:off x="311700" y="2877000"/>
            <a:ext cx="2796561" cy="18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/>
        </p:nvSpPr>
        <p:spPr>
          <a:xfrm>
            <a:off x="311750" y="4746600"/>
            <a:ext cx="27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사고 차량 </a:t>
            </a:r>
            <a:r>
              <a:rPr lang="ko" sz="800">
                <a:solidFill>
                  <a:schemeClr val="dk2"/>
                </a:solidFill>
              </a:rPr>
              <a:t>탐지를 위한 object detection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5815150" y="4746600"/>
            <a:ext cx="301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사고 상황 중앙 관제 시스템 work flow 다이어그램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469" name="Google Shape;469;p43"/>
          <p:cNvGrpSpPr/>
          <p:nvPr/>
        </p:nvGrpSpPr>
        <p:grpSpPr>
          <a:xfrm>
            <a:off x="411027" y="2119446"/>
            <a:ext cx="2140844" cy="614639"/>
            <a:chOff x="464139" y="2119446"/>
            <a:chExt cx="2140844" cy="614639"/>
          </a:xfrm>
        </p:grpSpPr>
        <p:pic>
          <p:nvPicPr>
            <p:cNvPr id="470" name="Google Shape;470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01525" y="2119447"/>
              <a:ext cx="703458" cy="614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4139" y="2119446"/>
              <a:ext cx="1052436" cy="614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43"/>
            <p:cNvSpPr/>
            <p:nvPr/>
          </p:nvSpPr>
          <p:spPr>
            <a:xfrm>
              <a:off x="1557406" y="2351016"/>
              <a:ext cx="303300" cy="151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43"/>
          <p:cNvGrpSpPr/>
          <p:nvPr/>
        </p:nvGrpSpPr>
        <p:grpSpPr>
          <a:xfrm>
            <a:off x="2920945" y="2119446"/>
            <a:ext cx="2776629" cy="614639"/>
            <a:chOff x="2931383" y="2119446"/>
            <a:chExt cx="2776629" cy="614639"/>
          </a:xfrm>
        </p:grpSpPr>
        <p:pic>
          <p:nvPicPr>
            <p:cNvPr id="474" name="Google Shape;474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93363" y="2119446"/>
              <a:ext cx="614648" cy="614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43"/>
            <p:cNvSpPr/>
            <p:nvPr/>
          </p:nvSpPr>
          <p:spPr>
            <a:xfrm>
              <a:off x="4839606" y="2299866"/>
              <a:ext cx="253800" cy="253800"/>
            </a:xfrm>
            <a:prstGeom prst="mathPlus">
              <a:avLst>
                <a:gd fmla="val 23520" name="adj1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6" name="Google Shape;476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18639" y="2119447"/>
              <a:ext cx="703458" cy="614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931383" y="2119446"/>
              <a:ext cx="1042516" cy="6146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43"/>
          <p:cNvSpPr/>
          <p:nvPr/>
        </p:nvSpPr>
        <p:spPr>
          <a:xfrm>
            <a:off x="3996853" y="2351000"/>
            <a:ext cx="90900" cy="15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3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80" name="Google Shape;480;p43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/>
          <p:nvPr/>
        </p:nvSpPr>
        <p:spPr>
          <a:xfrm>
            <a:off x="2861313" y="3241400"/>
            <a:ext cx="5490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추후 발전사항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468000" y="900000"/>
            <a:ext cx="33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Yolo world 기반 a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88" name="Google Shape;488;p44"/>
          <p:cNvSpPr txBox="1"/>
          <p:nvPr/>
        </p:nvSpPr>
        <p:spPr>
          <a:xfrm>
            <a:off x="468000" y="1336200"/>
            <a:ext cx="723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Yolo World는 ‘</a:t>
            </a:r>
            <a:r>
              <a:rPr lang="ko" sz="1200">
                <a:solidFill>
                  <a:schemeClr val="dk1"/>
                </a:solidFill>
              </a:rPr>
              <a:t>fire truck</a:t>
            </a:r>
            <a:r>
              <a:rPr lang="ko" sz="1200">
                <a:solidFill>
                  <a:schemeClr val="dk2"/>
                </a:solidFill>
              </a:rPr>
              <a:t>’, ‘</a:t>
            </a:r>
            <a:r>
              <a:rPr lang="ko" sz="1200">
                <a:solidFill>
                  <a:schemeClr val="dk1"/>
                </a:solidFill>
              </a:rPr>
              <a:t>police car</a:t>
            </a:r>
            <a:r>
              <a:rPr lang="ko" sz="1200">
                <a:solidFill>
                  <a:schemeClr val="dk2"/>
                </a:solidFill>
              </a:rPr>
              <a:t>’, ‘</a:t>
            </a:r>
            <a:r>
              <a:rPr lang="ko" sz="1200">
                <a:solidFill>
                  <a:schemeClr val="dk1"/>
                </a:solidFill>
              </a:rPr>
              <a:t>ambulance</a:t>
            </a:r>
            <a:r>
              <a:rPr lang="ko" sz="1200">
                <a:solidFill>
                  <a:schemeClr val="dk2"/>
                </a:solidFill>
              </a:rPr>
              <a:t>’ 등을 prompt 할때 각각에 대한 인식 성능이 높았음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‘truck’, ‘van’, ‘car’ 등 유사한 형상의 prompt를 추가할 시 인식 성능이 떨어지는 문제가 있었음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필요한 객체만 prompting하여 fine turning을 위한 증강 데이터로 활용 가능할 것으로 판단됨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9" name="Google Shape;489;p44"/>
          <p:cNvSpPr txBox="1"/>
          <p:nvPr/>
        </p:nvSpPr>
        <p:spPr>
          <a:xfrm>
            <a:off x="1181350" y="2168275"/>
            <a:ext cx="4143900" cy="5817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1F2328"/>
                </a:solidFill>
              </a:rPr>
              <a:t> </a:t>
            </a:r>
            <a:r>
              <a:rPr lang="ko" sz="1200">
                <a:solidFill>
                  <a:srgbClr val="595959"/>
                </a:solidFill>
              </a:rPr>
              <a:t>Prompt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</a:rPr>
              <a:t>model.set_classes(['ambulance’, 'fire truck', 'police car']) </a:t>
            </a:r>
            <a:endParaRPr sz="1200">
              <a:solidFill>
                <a:srgbClr val="595959"/>
              </a:solidFill>
            </a:endParaRPr>
          </a:p>
        </p:txBody>
      </p:sp>
      <p:pic>
        <p:nvPicPr>
          <p:cNvPr id="490" name="Google Shape;490;p44"/>
          <p:cNvPicPr preferRelativeResize="0"/>
          <p:nvPr/>
        </p:nvPicPr>
        <p:blipFill rotWithShape="1">
          <a:blip r:embed="rId3">
            <a:alphaModFix/>
          </a:blip>
          <a:srcRect b="67030" l="0" r="0" t="0"/>
          <a:stretch/>
        </p:blipFill>
        <p:spPr>
          <a:xfrm>
            <a:off x="2858481" y="3035126"/>
            <a:ext cx="1589537" cy="8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4"/>
          <p:cNvPicPr preferRelativeResize="0"/>
          <p:nvPr/>
        </p:nvPicPr>
        <p:blipFill rotWithShape="1">
          <a:blip r:embed="rId4">
            <a:alphaModFix/>
          </a:blip>
          <a:srcRect b="33343" l="0" r="0" t="34385"/>
          <a:stretch/>
        </p:blipFill>
        <p:spPr>
          <a:xfrm>
            <a:off x="4490862" y="3050656"/>
            <a:ext cx="1589539" cy="86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4"/>
          <p:cNvPicPr preferRelativeResize="0"/>
          <p:nvPr/>
        </p:nvPicPr>
        <p:blipFill rotWithShape="1">
          <a:blip r:embed="rId3">
            <a:alphaModFix/>
          </a:blip>
          <a:srcRect b="0" l="0" r="0" t="66776"/>
          <a:stretch/>
        </p:blipFill>
        <p:spPr>
          <a:xfrm>
            <a:off x="1226100" y="3031675"/>
            <a:ext cx="1589537" cy="9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/>
          <p:nvPr/>
        </p:nvSpPr>
        <p:spPr>
          <a:xfrm>
            <a:off x="2135644" y="4415175"/>
            <a:ext cx="1778100" cy="4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Augmented New Dataset</a:t>
            </a:r>
            <a:endParaRPr sz="1000"/>
          </a:p>
        </p:txBody>
      </p:sp>
      <p:pic>
        <p:nvPicPr>
          <p:cNvPr id="494" name="Google Shape;49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0225" y="2278076"/>
            <a:ext cx="1620300" cy="141572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4"/>
          <p:cNvSpPr/>
          <p:nvPr/>
        </p:nvSpPr>
        <p:spPr>
          <a:xfrm>
            <a:off x="4504143" y="4415175"/>
            <a:ext cx="1485600" cy="4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Fine Turning </a:t>
            </a:r>
            <a:r>
              <a:rPr lang="ko" sz="1000"/>
              <a:t>Dataset</a:t>
            </a:r>
            <a:endParaRPr sz="1000"/>
          </a:p>
        </p:txBody>
      </p:sp>
      <p:sp>
        <p:nvSpPr>
          <p:cNvPr id="496" name="Google Shape;496;p44"/>
          <p:cNvSpPr/>
          <p:nvPr/>
        </p:nvSpPr>
        <p:spPr>
          <a:xfrm>
            <a:off x="6098750" y="4135000"/>
            <a:ext cx="1326300" cy="613800"/>
          </a:xfrm>
          <a:prstGeom prst="bentUpArrow">
            <a:avLst>
              <a:gd fmla="val 25000" name="adj1"/>
              <a:gd fmla="val 38011" name="adj2"/>
              <a:gd fmla="val 37492" name="adj3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"/>
          <p:cNvSpPr/>
          <p:nvPr/>
        </p:nvSpPr>
        <p:spPr>
          <a:xfrm>
            <a:off x="4024943" y="4471219"/>
            <a:ext cx="370200" cy="370200"/>
          </a:xfrm>
          <a:prstGeom prst="mathPlus">
            <a:avLst>
              <a:gd fmla="val 23520" name="adj1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"/>
          <p:cNvSpPr/>
          <p:nvPr/>
        </p:nvSpPr>
        <p:spPr>
          <a:xfrm>
            <a:off x="2765475" y="2762050"/>
            <a:ext cx="740700" cy="26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4"/>
          <p:cNvSpPr/>
          <p:nvPr/>
        </p:nvSpPr>
        <p:spPr>
          <a:xfrm>
            <a:off x="6733325" y="3775550"/>
            <a:ext cx="914100" cy="31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Fine Turning</a:t>
            </a:r>
            <a:endParaRPr sz="1000"/>
          </a:p>
        </p:txBody>
      </p:sp>
      <p:sp>
        <p:nvSpPr>
          <p:cNvPr id="500" name="Google Shape;500;p44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501" name="Google Shape;501;p44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45"/>
          <p:cNvGrpSpPr/>
          <p:nvPr/>
        </p:nvGrpSpPr>
        <p:grpSpPr>
          <a:xfrm>
            <a:off x="2587167" y="1555138"/>
            <a:ext cx="3969666" cy="2033223"/>
            <a:chOff x="2591975" y="1673226"/>
            <a:chExt cx="3969666" cy="2033223"/>
          </a:xfrm>
        </p:grpSpPr>
        <p:sp>
          <p:nvSpPr>
            <p:cNvPr id="507" name="Google Shape;507;p45"/>
            <p:cNvSpPr/>
            <p:nvPr/>
          </p:nvSpPr>
          <p:spPr>
            <a:xfrm>
              <a:off x="2591975" y="1673226"/>
              <a:ext cx="3960050" cy="153272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595959"/>
                  </a:solidFill>
                  <a:latin typeface="Arial"/>
                </a:rPr>
                <a:t>Q&amp;A</a:t>
              </a:r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2601634" y="3346450"/>
              <a:ext cx="3960007" cy="35999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434343"/>
                  </a:solidFill>
                  <a:latin typeface="Arial"/>
                </a:rPr>
                <a:t>QUESTION⠂ANSWERS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문제인식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descr="교통사고로 구급차 전도되자 들것으로 환자 옮긴 시민·대원들"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95" y="1134250"/>
            <a:ext cx="740441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6879337" y="4583425"/>
            <a:ext cx="13569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19191"/>
                </a:solidFill>
              </a:rPr>
              <a:t>사진=의정부소방서</a:t>
            </a:r>
            <a:endParaRPr sz="1000"/>
          </a:p>
        </p:txBody>
      </p:sp>
      <p:sp>
        <p:nvSpPr>
          <p:cNvPr id="86" name="Google Shape;86;p17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</a:t>
            </a:r>
            <a:r>
              <a:rPr b="1" lang="ko">
                <a:solidFill>
                  <a:schemeClr val="dk2"/>
                </a:solidFill>
              </a:rPr>
              <a:t>. </a:t>
            </a:r>
            <a:r>
              <a:rPr b="1" lang="ko">
                <a:solidFill>
                  <a:schemeClr val="dk2"/>
                </a:solidFill>
              </a:rPr>
              <a:t>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87" name="Google Shape;87;p17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지능형교통체계 추진방향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93" name="Google Shape;93;p18"/>
          <p:cNvGrpSpPr/>
          <p:nvPr/>
        </p:nvGrpSpPr>
        <p:grpSpPr>
          <a:xfrm>
            <a:off x="1193788" y="985212"/>
            <a:ext cx="6598600" cy="3754200"/>
            <a:chOff x="1346188" y="1213812"/>
            <a:chExt cx="6598600" cy="3754200"/>
          </a:xfrm>
        </p:grpSpPr>
        <p:pic>
          <p:nvPicPr>
            <p:cNvPr id="94" name="Google Shape;9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6188" y="1213812"/>
              <a:ext cx="6598600" cy="3506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8"/>
            <p:cNvSpPr txBox="1"/>
            <p:nvPr/>
          </p:nvSpPr>
          <p:spPr>
            <a:xfrm>
              <a:off x="6437200" y="4629313"/>
              <a:ext cx="143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2"/>
                  </a:solidFill>
                </a:rPr>
                <a:t>출처:</a:t>
              </a:r>
              <a:r>
                <a:rPr lang="ko" sz="1000">
                  <a:solidFill>
                    <a:schemeClr val="dk2"/>
                  </a:solidFill>
                </a:rPr>
                <a:t>인천교통정보센터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sp>
        <p:nvSpPr>
          <p:cNvPr id="96" name="Google Shape;96;p18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1. 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" name="Google Shape;98;p18"/>
          <p:cNvGrpSpPr/>
          <p:nvPr/>
        </p:nvGrpSpPr>
        <p:grpSpPr>
          <a:xfrm>
            <a:off x="1047725" y="1213800"/>
            <a:ext cx="6825874" cy="3673850"/>
            <a:chOff x="1047725" y="1213800"/>
            <a:chExt cx="6825874" cy="3673850"/>
          </a:xfrm>
        </p:grpSpPr>
        <p:sp>
          <p:nvSpPr>
            <p:cNvPr id="99" name="Google Shape;99;p18"/>
            <p:cNvSpPr txBox="1"/>
            <p:nvPr/>
          </p:nvSpPr>
          <p:spPr>
            <a:xfrm>
              <a:off x="6437200" y="4548950"/>
              <a:ext cx="1356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2"/>
                  </a:solidFill>
                </a:rPr>
                <a:t>출처:국토교통부</a:t>
              </a:r>
              <a:endParaRPr sz="1000">
                <a:solidFill>
                  <a:schemeClr val="dk2"/>
                </a:solidFill>
              </a:endParaRPr>
            </a:p>
          </p:txBody>
        </p:sp>
        <p:pic>
          <p:nvPicPr>
            <p:cNvPr id="100" name="Google Shape;10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7725" y="1213800"/>
              <a:ext cx="6825874" cy="344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609400" y="1080000"/>
            <a:ext cx="25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기존 계측 방식의 한계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영상기반 교통상태 계측의 강점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110475" y="1080000"/>
            <a:ext cx="25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영상 기반 계측 강점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8" name="Google Shape;108;p19"/>
          <p:cNvCxnSpPr/>
          <p:nvPr/>
        </p:nvCxnSpPr>
        <p:spPr>
          <a:xfrm flipH="1" rot="10800000">
            <a:off x="629850" y="1512000"/>
            <a:ext cx="3600000" cy="2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9"/>
          <p:cNvCxnSpPr/>
          <p:nvPr/>
        </p:nvCxnSpPr>
        <p:spPr>
          <a:xfrm flipH="1" rot="10800000">
            <a:off x="5094875" y="1512000"/>
            <a:ext cx="3600000" cy="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9"/>
          <p:cNvSpPr/>
          <p:nvPr/>
        </p:nvSpPr>
        <p:spPr>
          <a:xfrm rot="5400000">
            <a:off x="4329150" y="2528163"/>
            <a:ext cx="485700" cy="311375"/>
          </a:xfrm>
          <a:prstGeom prst="flowChartExtra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5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711600" y="3539825"/>
            <a:ext cx="3793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차량 이동의 측정만 가능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(구체적인 차량 종류, 세부 정보 파악 어려움)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추가 설치, 유지 보수비 발생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(검지기 등의 경우 설치 및 교체 비용부담이 큼)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5094875" y="3539825"/>
            <a:ext cx="3570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보이는 것을 바탕으로 측정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</a:t>
            </a:r>
            <a:r>
              <a:rPr lang="ko" sz="1200">
                <a:solidFill>
                  <a:schemeClr val="dk2"/>
                </a:solidFill>
              </a:rPr>
              <a:t>다양한 교통 상태에 대한 정확한 산출 가능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저렴한 설치 유지비용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</a:t>
            </a:r>
            <a:r>
              <a:rPr lang="ko" sz="1200">
                <a:solidFill>
                  <a:schemeClr val="dk2"/>
                </a:solidFill>
              </a:rPr>
              <a:t>기존에 설치 된 CCTV 활용가능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00" y="1696200"/>
            <a:ext cx="324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648" y="1643525"/>
            <a:ext cx="324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1. 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프로젝 배경 및 목표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06000" y="1424750"/>
            <a:ext cx="3891000" cy="29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고정주기 방식 문제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교통량 변화 반영 어려움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교통 체증 가중 및 대기 시간 증가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실시간 교통정보 중요성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실시간 데이터 기반 신호 제어 → 교통 흐름 최적화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긴급차량(구급차, 소방차 등) 신속 통행 지원 필요성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5091600" y="1460750"/>
            <a:ext cx="38910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실시간 객체 탐지 및 추적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차량, 보행자, 이륜차 등 다양한 객체 인식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교통량 변화 대응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교차로 신호주기 동적 변경 통한 대기시간 단축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긴급차량 우선 통과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긴급차량 접근 시 알림 및 대기시간 조정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사고 유형별 감지 시나리오 구현(future work)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사고 발생 시 즉각적인 신호 제어 대응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시뮬레이션 환경 성능 평가 (future work)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시스템 정확도 및 처리 속도 검증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466850" y="1139000"/>
            <a:ext cx="1629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5153150" y="988000"/>
            <a:ext cx="36006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프로젝트 목표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517" y="927992"/>
            <a:ext cx="477775" cy="4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261550" y="988000"/>
            <a:ext cx="38910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  </a:t>
            </a:r>
            <a:r>
              <a:rPr b="1" lang="ko" sz="1200">
                <a:solidFill>
                  <a:schemeClr val="dk2"/>
                </a:solidFill>
              </a:rPr>
              <a:t>프로젝트 배경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00" y="1037827"/>
            <a:ext cx="252000" cy="2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0"/>
          <p:cNvCxnSpPr/>
          <p:nvPr/>
        </p:nvCxnSpPr>
        <p:spPr>
          <a:xfrm rot="10800000">
            <a:off x="4709800" y="1006225"/>
            <a:ext cx="32700" cy="395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0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1. 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00">
                <a:solidFill>
                  <a:srgbClr val="434343"/>
                </a:solidFill>
              </a:rPr>
              <a:t>YOLO 11 </a:t>
            </a:r>
            <a:r>
              <a:rPr lang="ko" sz="2000">
                <a:solidFill>
                  <a:srgbClr val="434343"/>
                </a:solidFill>
              </a:rPr>
              <a:t>강점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913" y="905625"/>
            <a:ext cx="612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5619050" y="4569000"/>
            <a:ext cx="177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출처: </a:t>
            </a:r>
            <a:r>
              <a:rPr lang="ko" sz="900">
                <a:solidFill>
                  <a:srgbClr val="999999"/>
                </a:solidFill>
              </a:rPr>
              <a:t>www.ultralytics.com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프로젝트 진행 개요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146" name="Google Shape;146;p22"/>
          <p:cNvGrpSpPr/>
          <p:nvPr/>
        </p:nvGrpSpPr>
        <p:grpSpPr>
          <a:xfrm>
            <a:off x="125845" y="1367584"/>
            <a:ext cx="6886461" cy="3408767"/>
            <a:chOff x="430625" y="1367625"/>
            <a:chExt cx="7600950" cy="3650425"/>
          </a:xfrm>
        </p:grpSpPr>
        <p:pic>
          <p:nvPicPr>
            <p:cNvPr id="147" name="Google Shape;14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0625" y="1367625"/>
              <a:ext cx="7600950" cy="298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2"/>
            <p:cNvPicPr preferRelativeResize="0"/>
            <p:nvPr/>
          </p:nvPicPr>
          <p:blipFill rotWithShape="1">
            <a:blip r:embed="rId4">
              <a:alphaModFix/>
            </a:blip>
            <a:srcRect b="17431" l="26544" r="26080" t="6942"/>
            <a:stretch/>
          </p:blipFill>
          <p:spPr>
            <a:xfrm>
              <a:off x="6149775" y="3169725"/>
              <a:ext cx="1157975" cy="1848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" name="Google Shape;149;p22"/>
          <p:cNvPicPr preferRelativeResize="0"/>
          <p:nvPr/>
        </p:nvPicPr>
        <p:blipFill rotWithShape="1">
          <a:blip r:embed="rId5">
            <a:alphaModFix/>
          </a:blip>
          <a:srcRect b="14008" l="0" r="0" t="0"/>
          <a:stretch/>
        </p:blipFill>
        <p:spPr>
          <a:xfrm>
            <a:off x="6891225" y="2571750"/>
            <a:ext cx="2000975" cy="1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2375" y="2087100"/>
            <a:ext cx="856525" cy="4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